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94" r:id="rId4"/>
    <p:sldId id="277" r:id="rId5"/>
    <p:sldId id="269" r:id="rId6"/>
    <p:sldId id="292" r:id="rId7"/>
    <p:sldId id="264" r:id="rId8"/>
    <p:sldId id="272" r:id="rId9"/>
    <p:sldId id="266" r:id="rId10"/>
    <p:sldId id="279" r:id="rId11"/>
    <p:sldId id="281" r:id="rId12"/>
    <p:sldId id="282" r:id="rId13"/>
    <p:sldId id="296" r:id="rId14"/>
    <p:sldId id="302" r:id="rId15"/>
    <p:sldId id="287" r:id="rId16"/>
    <p:sldId id="297" r:id="rId17"/>
    <p:sldId id="298" r:id="rId18"/>
    <p:sldId id="276" r:id="rId19"/>
    <p:sldId id="299" r:id="rId20"/>
    <p:sldId id="300" r:id="rId21"/>
    <p:sldId id="284" r:id="rId22"/>
    <p:sldId id="301" r:id="rId23"/>
    <p:sldId id="285" r:id="rId24"/>
    <p:sldId id="267" r:id="rId25"/>
    <p:sldId id="268" r:id="rId26"/>
    <p:sldId id="273" r:id="rId27"/>
    <p:sldId id="25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A23EA-EF40-4653-9DC1-4DC4F9B34249}" type="datetimeFigureOut">
              <a:rPr lang="en-IN" smtClean="0"/>
              <a:pPr/>
              <a:t>14-10-2022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31976-D3A3-4CB2-8FEC-82FC0C72A5E9}" type="slidenum">
              <a:rPr lang="en-IN" smtClean="0"/>
              <a:pPr/>
              <a:t>‹#›</a:t>
            </a:fld>
            <a:endParaRPr lang="en-IN"/>
          </a:p>
        </p:txBody>
      </p:sp>
    </p:spTree>
    <p:extLst>
      <p:ext uri="{BB962C8B-B14F-4D97-AF65-F5344CB8AC3E}">
        <p14:creationId xmlns:p14="http://schemas.microsoft.com/office/powerpoint/2010/main" val="392459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131976-D3A3-4CB2-8FEC-82FC0C72A5E9}" type="slidenum">
              <a:rPr lang="en-IN" smtClean="0"/>
              <a:pPr/>
              <a:t>3</a:t>
            </a:fld>
            <a:endParaRPr lang="en-IN"/>
          </a:p>
        </p:txBody>
      </p:sp>
    </p:spTree>
    <p:extLst>
      <p:ext uri="{BB962C8B-B14F-4D97-AF65-F5344CB8AC3E}">
        <p14:creationId xmlns:p14="http://schemas.microsoft.com/office/powerpoint/2010/main" val="3417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EF7C6-8CE0-4272-B4D2-D425FB52682F}" type="datetimeFigureOut">
              <a:rPr lang="en-US" smtClean="0"/>
              <a:pPr/>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1587-6417-45F1-B198-6F08905E300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EF7C6-8CE0-4272-B4D2-D425FB52682F}" type="datetimeFigureOut">
              <a:rPr lang="en-US" smtClean="0"/>
              <a:pPr/>
              <a:t>10/14/2022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71587-6417-45F1-B198-6F08905E300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C472AD-3349-C33F-DFC7-6E2CD134830C}"/>
              </a:ext>
            </a:extLst>
          </p:cNvPr>
          <p:cNvSpPr txBox="1"/>
          <p:nvPr/>
        </p:nvSpPr>
        <p:spPr>
          <a:xfrm>
            <a:off x="2286000" y="3240817"/>
            <a:ext cx="4572000" cy="369332"/>
          </a:xfrm>
          <a:prstGeom prst="rect">
            <a:avLst/>
          </a:prstGeom>
          <a:noFill/>
        </p:spPr>
        <p:txBody>
          <a:bodyPr wrap="square">
            <a:spAutoFit/>
          </a:bodyPr>
          <a:lstStyle/>
          <a:p>
            <a:r>
              <a:rPr lang="en-US" sz="1800" b="1" dirty="0">
                <a:solidFill>
                  <a:srgbClr val="00B050"/>
                </a:solidFill>
                <a:latin typeface="Monotype Corsiva" panose="03010101010201010101" pitchFamily="66" charset="0"/>
                <a:cs typeface="Times New Roman" pitchFamily="18" charset="0"/>
              </a:rPr>
              <a:t>               </a:t>
            </a:r>
            <a:endParaRPr lang="en-IN" dirty="0"/>
          </a:p>
        </p:txBody>
      </p:sp>
      <p:sp>
        <p:nvSpPr>
          <p:cNvPr id="11" name="TextBox 10">
            <a:extLst>
              <a:ext uri="{FF2B5EF4-FFF2-40B4-BE49-F238E27FC236}">
                <a16:creationId xmlns:a16="http://schemas.microsoft.com/office/drawing/2014/main" id="{A6E5617C-77CD-43C2-BCC2-9D39109DD1C6}"/>
              </a:ext>
            </a:extLst>
          </p:cNvPr>
          <p:cNvSpPr txBox="1"/>
          <p:nvPr/>
        </p:nvSpPr>
        <p:spPr>
          <a:xfrm flipH="1">
            <a:off x="761997" y="1800665"/>
            <a:ext cx="7650482" cy="830997"/>
          </a:xfrm>
          <a:prstGeom prst="rect">
            <a:avLst/>
          </a:prstGeom>
          <a:noFill/>
        </p:spPr>
        <p:txBody>
          <a:bodyPr wrap="square" rtlCol="0">
            <a:spAutoFit/>
          </a:bodyPr>
          <a:lstStyle/>
          <a:p>
            <a:pPr algn="ct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a:solidFill>
                  <a:srgbClr val="FF0000"/>
                </a:solidFill>
              </a:rPr>
              <a:t>Chronic Kidney Disease Identification in HIV Infected Patients using Machine Learning</a:t>
            </a:r>
            <a:endParaRPr lang="en-IN" sz="2400"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0693C31-9087-1215-013F-AA5AF16FD07A}"/>
              </a:ext>
            </a:extLst>
          </p:cNvPr>
          <p:cNvSpPr txBox="1"/>
          <p:nvPr/>
        </p:nvSpPr>
        <p:spPr>
          <a:xfrm>
            <a:off x="1143000" y="2726975"/>
            <a:ext cx="7010400" cy="1015663"/>
          </a:xfrm>
          <a:prstGeom prst="rect">
            <a:avLst/>
          </a:prstGeom>
          <a:noFill/>
        </p:spPr>
        <p:txBody>
          <a:bodyPr wrap="square" rtlCol="0">
            <a:spAutoFit/>
          </a:bodyPr>
          <a:lstStyle/>
          <a:p>
            <a:pPr algn="just"/>
            <a:r>
              <a:rPr lang="en-US" sz="2400" b="1" dirty="0">
                <a:solidFill>
                  <a:srgbClr val="00B050"/>
                </a:solidFill>
                <a:latin typeface="Monotype Corsiva" panose="03010101010201010101" pitchFamily="66" charset="0"/>
                <a:cs typeface="Times New Roman" pitchFamily="18" charset="0"/>
              </a:rPr>
              <a:t>                           Project Presentation by</a:t>
            </a:r>
          </a:p>
          <a:p>
            <a:pPr algn="just"/>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JAICHANDRAN J - (1CR18IS065)</a:t>
            </a:r>
          </a:p>
          <a:p>
            <a:pPr lvl="1" algn="just"/>
            <a:r>
              <a:rPr lang="en-US" dirty="0">
                <a:latin typeface="Times New Roman" panose="02020603050405020304" pitchFamily="18" charset="0"/>
                <a:cs typeface="Times New Roman" panose="02020603050405020304" pitchFamily="18" charset="0"/>
              </a:rPr>
              <a:t>	 MARUTH KUMAR V – (1CR18IS089)</a:t>
            </a:r>
          </a:p>
        </p:txBody>
      </p:sp>
      <p:sp>
        <p:nvSpPr>
          <p:cNvPr id="18" name="TextBox 17">
            <a:extLst>
              <a:ext uri="{FF2B5EF4-FFF2-40B4-BE49-F238E27FC236}">
                <a16:creationId xmlns:a16="http://schemas.microsoft.com/office/drawing/2014/main" id="{75EAB2E4-276E-27A0-D6C3-9CA69850E77F}"/>
              </a:ext>
            </a:extLst>
          </p:cNvPr>
          <p:cNvSpPr txBox="1"/>
          <p:nvPr/>
        </p:nvSpPr>
        <p:spPr>
          <a:xfrm>
            <a:off x="2057400" y="4343400"/>
            <a:ext cx="5715000" cy="1569660"/>
          </a:xfrm>
          <a:prstGeom prst="rect">
            <a:avLst/>
          </a:prstGeom>
          <a:noFill/>
        </p:spPr>
        <p:txBody>
          <a:bodyPr wrap="square">
            <a:spAutoFit/>
          </a:bodyPr>
          <a:lstStyle/>
          <a:p>
            <a:pPr algn="just">
              <a:buNone/>
            </a:pPr>
            <a:r>
              <a:rPr lang="en-US" sz="2400" b="1" dirty="0">
                <a:solidFill>
                  <a:srgbClr val="00B050"/>
                </a:solidFill>
                <a:latin typeface="Monotype Corsiva" panose="03010101010201010101" pitchFamily="66" charset="0"/>
                <a:cs typeface="Mongolian Baiti" panose="03000500000000000000" pitchFamily="66" charset="0"/>
              </a:rPr>
              <a:t>             Under the Guidance of</a:t>
            </a:r>
          </a:p>
          <a:p>
            <a:pPr lvl="1" algn="just"/>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Mrs.RASHMI</a:t>
            </a:r>
            <a:r>
              <a:rPr lang="en-US" dirty="0">
                <a:latin typeface="Times New Roman" pitchFamily="18" charset="0"/>
                <a:cs typeface="Times New Roman" pitchFamily="18" charset="0"/>
              </a:rPr>
              <a:t> D  </a:t>
            </a:r>
          </a:p>
          <a:p>
            <a:pPr lvl="1" algn="just"/>
            <a:r>
              <a:rPr lang="en-US" dirty="0">
                <a:latin typeface="Times New Roman" pitchFamily="18" charset="0"/>
                <a:cs typeface="Times New Roman" pitchFamily="18" charset="0"/>
              </a:rPr>
              <a:t>           ASSISTANT PROFESSOR</a:t>
            </a:r>
          </a:p>
          <a:p>
            <a:pPr lvl="1" algn="just"/>
            <a:r>
              <a:rPr lang="en-US" dirty="0">
                <a:latin typeface="Times New Roman" pitchFamily="18" charset="0"/>
                <a:cs typeface="Times New Roman" pitchFamily="18" charset="0"/>
              </a:rPr>
              <a:t>INFORMATION SCIENCE &amp;ENGINEERING</a:t>
            </a:r>
          </a:p>
          <a:p>
            <a:pPr marL="0" indent="0" algn="just">
              <a:buNone/>
            </a:pPr>
            <a:r>
              <a:rPr lang="en-US" sz="1800" dirty="0">
                <a:latin typeface="Times New Roman" pitchFamily="18" charset="0"/>
                <a:cs typeface="Times New Roman"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7E66-C338-5514-B13C-C92EB08F7F42}"/>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REQUIREMENT ANALYSIS</a:t>
            </a:r>
          </a:p>
        </p:txBody>
      </p:sp>
      <p:sp>
        <p:nvSpPr>
          <p:cNvPr id="3" name="Content Placeholder 2">
            <a:extLst>
              <a:ext uri="{FF2B5EF4-FFF2-40B4-BE49-F238E27FC236}">
                <a16:creationId xmlns:a16="http://schemas.microsoft.com/office/drawing/2014/main" id="{63EF84C4-748D-7446-A330-32F0D3199BF1}"/>
              </a:ext>
            </a:extLst>
          </p:cNvPr>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Hardware Requirements:</a:t>
            </a: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Processor                         :     Dual Core</a:t>
            </a: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Speed                               :     1.1 GHz</a:t>
            </a:r>
            <a:endParaRPr lang="en-US" sz="1800" dirty="0">
              <a:latin typeface="Times New Roman" panose="02020603050405020304" pitchFamily="18" charset="0"/>
              <a:ea typeface="Arial" panose="020B0604020202020204" pitchFamily="34" charset="0"/>
              <a:cs typeface="Times New Roman" panose="02020603050405020304" pitchFamily="18" charset="0"/>
            </a:endParaRP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RAM                                :     4 GB (min)</a:t>
            </a: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Hard Disk                         :     20 GB</a:t>
            </a:r>
            <a:endParaRPr lang="en-US" sz="1800" dirty="0">
              <a:latin typeface="Times New Roman" panose="02020603050405020304" pitchFamily="18" charset="0"/>
              <a:ea typeface="Arial" panose="020B0604020202020204" pitchFamily="34" charset="0"/>
              <a:cs typeface="Times New Roman" panose="02020603050405020304" pitchFamily="18" charset="0"/>
            </a:endParaRP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Key Board                        :     Standard Windows Keyboard</a:t>
            </a: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Mouse                               :     Two or Three Button Mouse</a:t>
            </a:r>
          </a:p>
          <a:p>
            <a:pPr>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Monitor	                :     SVGA</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3553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C14C-705F-AB13-A85E-82B4CC167CE5}"/>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DESIGN AND IMPLEMENTATION</a:t>
            </a:r>
          </a:p>
        </p:txBody>
      </p:sp>
      <p:sp>
        <p:nvSpPr>
          <p:cNvPr id="3" name="Content Placeholder 2">
            <a:extLst>
              <a:ext uri="{FF2B5EF4-FFF2-40B4-BE49-F238E27FC236}">
                <a16:creationId xmlns:a16="http://schemas.microsoft.com/office/drawing/2014/main" id="{9EEB4980-9A5D-F146-F81E-96EF5701ECFC}"/>
              </a:ext>
            </a:extLst>
          </p:cNvPr>
          <p:cNvSpPr>
            <a:spLocks noGrp="1"/>
          </p:cNvSpPr>
          <p:nvPr>
            <p:ph idx="1"/>
          </p:nvPr>
        </p:nvSpPr>
        <p:spPr>
          <a:xfrm>
            <a:off x="152400" y="1600200"/>
            <a:ext cx="8839200" cy="4800600"/>
          </a:xfrm>
        </p:spPr>
        <p:txBody>
          <a:bodyPr>
            <a:normAutofit/>
          </a:bodyPr>
          <a:lstStyle/>
          <a:p>
            <a:pPr marL="514350" indent="-514350" algn="just">
              <a:lnSpc>
                <a:spcPct val="120000"/>
              </a:lnSpc>
              <a:buFont typeface="+mj-lt"/>
              <a:buAutoNum type="arabicPeriod"/>
            </a:pPr>
            <a:r>
              <a:rPr lang="en-US" sz="1900" dirty="0">
                <a:latin typeface="Times New Roman" panose="02020603050405020304" pitchFamily="18" charset="0"/>
                <a:ea typeface="Arial" panose="020B0604020202020204" pitchFamily="34" charset="0"/>
                <a:cs typeface="Times New Roman" panose="02020603050405020304" pitchFamily="18" charset="0"/>
              </a:rPr>
              <a:t>Dataset </a:t>
            </a:r>
            <a:r>
              <a:rPr lang="en-US" sz="1800" dirty="0">
                <a:latin typeface="Times New Roman" panose="02020603050405020304" pitchFamily="18" charset="0"/>
                <a:ea typeface="Arial" panose="020B0604020202020204" pitchFamily="34" charset="0"/>
                <a:cs typeface="Times New Roman" panose="02020603050405020304" pitchFamily="18" charset="0"/>
              </a:rPr>
              <a:t>selection</a:t>
            </a:r>
            <a:r>
              <a:rPr lang="en-US" sz="1900" dirty="0">
                <a:latin typeface="Times New Roman" panose="02020603050405020304" pitchFamily="18" charset="0"/>
                <a:ea typeface="Arial" panose="020B0604020202020204" pitchFamily="34" charset="0"/>
                <a:cs typeface="Times New Roman" panose="02020603050405020304" pitchFamily="18" charset="0"/>
              </a:rPr>
              <a:t> and Data Preprocessing – Selection of the correct dataset and preprocessing the data to remove any noise</a:t>
            </a:r>
          </a:p>
          <a:p>
            <a:pPr marL="514350" lvl="0" indent="-514350" algn="just">
              <a:lnSpc>
                <a:spcPct val="120000"/>
              </a:lnSpc>
              <a:buFont typeface="+mj-lt"/>
              <a:buAutoNum type="arabicPeriod"/>
            </a:pPr>
            <a:r>
              <a:rPr lang="en-US" sz="1800" dirty="0">
                <a:latin typeface="Times New Roman" pitchFamily="18" charset="0"/>
                <a:cs typeface="Times New Roman" pitchFamily="18" charset="0"/>
              </a:rPr>
              <a:t>Execution of Algorithms – Implement the algorithms for the given dataset. KNN, Decision Tree, SVM, SGD, Naïve </a:t>
            </a:r>
            <a:r>
              <a:rPr lang="en-US" sz="1800" dirty="0" err="1">
                <a:latin typeface="Times New Roman" pitchFamily="18" charset="0"/>
                <a:cs typeface="Times New Roman" pitchFamily="18" charset="0"/>
              </a:rPr>
              <a:t>Bayes</a:t>
            </a:r>
            <a:r>
              <a:rPr lang="en-US" sz="1800" dirty="0">
                <a:latin typeface="Times New Roman" pitchFamily="18" charset="0"/>
                <a:cs typeface="Times New Roman" pitchFamily="18" charset="0"/>
              </a:rPr>
              <a:t>, Logistic regression is used to compare the results and come up with the best method</a:t>
            </a:r>
            <a:r>
              <a:rPr lang="en-US" sz="1800" dirty="0"/>
              <a:t>.</a:t>
            </a:r>
            <a:endParaRPr lang="en-US" sz="1900" dirty="0">
              <a:effectLst/>
              <a:latin typeface="Times New Roman" panose="02020603050405020304" pitchFamily="18" charset="0"/>
              <a:ea typeface="Arial" panose="020B0604020202020204" pitchFamily="34" charset="0"/>
              <a:cs typeface="Times New Roman" panose="02020603050405020304" pitchFamily="18" charset="0"/>
            </a:endParaRPr>
          </a:p>
          <a:p>
            <a:pPr marL="514350" indent="-514350" algn="just">
              <a:lnSpc>
                <a:spcPct val="120000"/>
              </a:lnSpc>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The</a:t>
            </a:r>
            <a:r>
              <a:rPr lang="en-US" sz="1800" dirty="0"/>
              <a:t> Classification of control metrics and predicting the most effective algorithm – Compare the performance of the algorithms based on the several control metrics. Plot the graphs depicting actual and predicted values and determine the most effective algorithm</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p>
          <a:p>
            <a:pPr marL="0" indent="0" algn="just">
              <a:buNone/>
            </a:pPr>
            <a:br>
              <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rPr>
            </a:br>
            <a:r>
              <a:rPr lang="en-US" sz="1800" u="none" strike="noStrike" dirty="0">
                <a:effectLst/>
                <a:latin typeface="Times New Roman" panose="02020603050405020304" pitchFamily="18" charset="0"/>
                <a:ea typeface="Arial" panose="020B0604020202020204" pitchFamily="34" charset="0"/>
                <a:cs typeface="Times New Roman" panose="02020603050405020304" pitchFamily="18" charset="0"/>
              </a:rPr>
              <a:t>		</a:t>
            </a: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endParaRPr lang="en-US" sz="1800" dirty="0"/>
          </a:p>
        </p:txBody>
      </p:sp>
    </p:spTree>
    <p:extLst>
      <p:ext uri="{BB962C8B-B14F-4D97-AF65-F5344CB8AC3E}">
        <p14:creationId xmlns:p14="http://schemas.microsoft.com/office/powerpoint/2010/main" val="1912689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731A-4CE0-A7D9-3204-19F5BF96A924}"/>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DESIGN AND IMPLEMENTATION</a:t>
            </a:r>
          </a:p>
        </p:txBody>
      </p:sp>
      <p:sp>
        <p:nvSpPr>
          <p:cNvPr id="3" name="Content Placeholder 2">
            <a:extLst>
              <a:ext uri="{FF2B5EF4-FFF2-40B4-BE49-F238E27FC236}">
                <a16:creationId xmlns:a16="http://schemas.microsoft.com/office/drawing/2014/main" id="{5DABAA88-1DE7-D9ED-C824-498CF830B7F9}"/>
              </a:ext>
            </a:extLst>
          </p:cNvPr>
          <p:cNvSpPr>
            <a:spLocks noGrp="1"/>
          </p:cNvSpPr>
          <p:nvPr>
            <p:ph idx="1"/>
          </p:nvPr>
        </p:nvSpPr>
        <p:spPr/>
        <p:txBody>
          <a:bodyPr>
            <a:normAutofit/>
          </a:bodyPr>
          <a:lstStyle/>
          <a:p>
            <a:pPr lvl="1">
              <a:buNone/>
            </a:pPr>
            <a:r>
              <a:rPr lang="en-US" sz="1400" b="1" dirty="0"/>
              <a:t>Dataset</a:t>
            </a:r>
          </a:p>
          <a:p>
            <a:r>
              <a:rPr lang="en-US" sz="1600" dirty="0"/>
              <a:t>For the system, the dataset was collected from a variety of source but the main source was </a:t>
            </a:r>
            <a:r>
              <a:rPr lang="en-US" sz="1600" dirty="0" err="1"/>
              <a:t>kaggle</a:t>
            </a:r>
            <a:r>
              <a:rPr lang="en-US" sz="1600" dirty="0"/>
              <a:t> website . It contains 400 samples of patients having 25 attributes</a:t>
            </a:r>
          </a:p>
          <a:p>
            <a:endParaRPr lang="en-US" sz="1600" dirty="0"/>
          </a:p>
          <a:p>
            <a:pPr marL="571500" indent="-571500" algn="just">
              <a:buNone/>
            </a:pPr>
            <a:endParaRPr lang="en-US" sz="1800" dirty="0">
              <a:latin typeface="Times New Roman" pitchFamily="18" charset="0"/>
              <a:cs typeface="Times New Roman" pitchFamily="18" charset="0"/>
            </a:endParaRPr>
          </a:p>
          <a:p>
            <a:pPr marL="571500" indent="-571500" algn="just">
              <a:buFont typeface="+mj-lt"/>
              <a:buAutoNum type="romanUcPeriod"/>
            </a:pPr>
            <a:endParaRPr lang="en-US" sz="1800" dirty="0">
              <a:latin typeface="Times New Roman" pitchFamily="18" charset="0"/>
              <a:cs typeface="Times New Roman" pitchFamily="18" charset="0"/>
            </a:endParaRPr>
          </a:p>
        </p:txBody>
      </p:sp>
      <p:pic>
        <p:nvPicPr>
          <p:cNvPr id="4" name="Picture 3" descr="dss.PNG"/>
          <p:cNvPicPr>
            <a:picLocks noChangeAspect="1"/>
          </p:cNvPicPr>
          <p:nvPr/>
        </p:nvPicPr>
        <p:blipFill>
          <a:blip r:embed="rId2" cstate="print"/>
          <a:stretch>
            <a:fillRect/>
          </a:stretch>
        </p:blipFill>
        <p:spPr>
          <a:xfrm>
            <a:off x="1832372" y="2362200"/>
            <a:ext cx="5479255" cy="4114800"/>
          </a:xfrm>
          <a:prstGeom prst="rect">
            <a:avLst/>
          </a:prstGeom>
        </p:spPr>
      </p:pic>
    </p:spTree>
    <p:extLst>
      <p:ext uri="{BB962C8B-B14F-4D97-AF65-F5344CB8AC3E}">
        <p14:creationId xmlns:p14="http://schemas.microsoft.com/office/powerpoint/2010/main" val="57465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1801-EEA5-56FB-E074-85E2DC063BD0}"/>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 ALOGRITHM USED</a:t>
            </a:r>
          </a:p>
        </p:txBody>
      </p:sp>
      <p:sp>
        <p:nvSpPr>
          <p:cNvPr id="5" name="Content Placeholder 4"/>
          <p:cNvSpPr>
            <a:spLocks noGrp="1"/>
          </p:cNvSpPr>
          <p:nvPr>
            <p:ph idx="1"/>
          </p:nvPr>
        </p:nvSpPr>
        <p:spPr/>
        <p:txBody>
          <a:bodyPr>
            <a:normAutofit/>
          </a:bodyPr>
          <a:lstStyle/>
          <a:p>
            <a:r>
              <a:rPr lang="en-US" sz="1800" b="1" dirty="0"/>
              <a:t>KNN</a:t>
            </a:r>
            <a:r>
              <a:rPr lang="en-US" sz="1800" dirty="0"/>
              <a:t> The k-nearest neighbors algorithm, also known as KNN or k-NN, is a non-parametric, supervised learning classifier, which uses proximity to make classifications or predictions about the grouping of an individual data point</a:t>
            </a:r>
          </a:p>
          <a:p>
            <a:r>
              <a:rPr lang="en-US" sz="1800" b="1" dirty="0"/>
              <a:t>Logistic regression </a:t>
            </a:r>
            <a:r>
              <a:rPr lang="en-US" sz="1800" dirty="0"/>
              <a:t>is a supervised learning classification algorithm used to predict the probability of a target variable. The nature of target or dependent variable is dichotomous, which means there would be only two possible classes.</a:t>
            </a:r>
          </a:p>
          <a:p>
            <a:r>
              <a:rPr lang="en-US" sz="1800" b="1" dirty="0"/>
              <a:t>Decision Tree </a:t>
            </a:r>
            <a:r>
              <a:rPr lang="en-US" sz="1800" dirty="0"/>
              <a:t>is the most powerful and popular tool for classification and prediction. A Decision tree is a flowchart-like tree structure, where each internal node denotes a test on an attribute, each branch represents an outcome of the test, and each leaf node (terminal node) holds a class label</a:t>
            </a:r>
          </a:p>
          <a:p>
            <a:r>
              <a:rPr lang="en-US" sz="2100" b="1" dirty="0"/>
              <a:t>Stochastic Gradient Descent </a:t>
            </a:r>
            <a:r>
              <a:rPr lang="en-US" sz="1800" dirty="0"/>
              <a:t>is a probabilistic approximation of Gradient Descent. It is an approximation because, at each step, the algorithm calculates the gradient for one observation picked at random, instead of calculating the gradient for the entire dataset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45719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Algorithm used</a:t>
            </a:r>
          </a:p>
        </p:txBody>
      </p:sp>
      <p:sp>
        <p:nvSpPr>
          <p:cNvPr id="3" name="Content Placeholder 2"/>
          <p:cNvSpPr>
            <a:spLocks noGrp="1"/>
          </p:cNvSpPr>
          <p:nvPr>
            <p:ph idx="1"/>
          </p:nvPr>
        </p:nvSpPr>
        <p:spPr/>
        <p:txBody>
          <a:bodyPr>
            <a:normAutofit/>
          </a:bodyPr>
          <a:lstStyle/>
          <a:p>
            <a:r>
              <a:rPr lang="en-US" sz="1800" b="1" dirty="0"/>
              <a:t>Support Vector Machine </a:t>
            </a:r>
            <a:r>
              <a:rPr lang="en-US" sz="1800" dirty="0"/>
              <a:t>The objective of applying SVMs is to find the best line in two dimensions or the best </a:t>
            </a:r>
            <a:r>
              <a:rPr lang="en-US" sz="1800" dirty="0" err="1"/>
              <a:t>hyperplane</a:t>
            </a:r>
            <a:r>
              <a:rPr lang="en-US" sz="1800" dirty="0"/>
              <a:t> in more than two dimensions in order to help us separate our space into classes. The </a:t>
            </a:r>
            <a:r>
              <a:rPr lang="en-US" sz="1800" dirty="0" err="1"/>
              <a:t>hyperplane</a:t>
            </a:r>
            <a:r>
              <a:rPr lang="en-US" sz="1800" dirty="0"/>
              <a:t> (line) is found through the maximum margin, i.e., the maximum distance between data points of both classes.</a:t>
            </a:r>
          </a:p>
          <a:p>
            <a:r>
              <a:rPr lang="en-US" sz="1800" b="1" dirty="0"/>
              <a:t>Naive </a:t>
            </a:r>
            <a:r>
              <a:rPr lang="en-US" sz="1800" b="1" dirty="0" err="1"/>
              <a:t>Bayes</a:t>
            </a:r>
            <a:r>
              <a:rPr lang="en-US" sz="1800" b="1" dirty="0"/>
              <a:t> </a:t>
            </a:r>
            <a:r>
              <a:rPr lang="en-US" sz="1800" dirty="0"/>
              <a:t>classification algorithm is a probabilistic classifier. It is based on probability models that incorporate strong independence assumptions. The independence assumptions often do not have an impact on reality. Therefore they are considered as naive.</a:t>
            </a:r>
          </a:p>
          <a:p>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2318-9345-3EBC-FA22-1FDBF21B2826}"/>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RESULTS AND DISCUSSION</a:t>
            </a:r>
          </a:p>
        </p:txBody>
      </p:sp>
      <p:sp>
        <p:nvSpPr>
          <p:cNvPr id="3" name="Content Placeholder 2">
            <a:extLst>
              <a:ext uri="{FF2B5EF4-FFF2-40B4-BE49-F238E27FC236}">
                <a16:creationId xmlns:a16="http://schemas.microsoft.com/office/drawing/2014/main" id="{EFF1A194-6FAC-AAEA-7D0A-59C25A61DC5E}"/>
              </a:ext>
            </a:extLst>
          </p:cNvPr>
          <p:cNvSpPr>
            <a:spLocks noGrp="1"/>
          </p:cNvSpPr>
          <p:nvPr>
            <p:ph idx="1"/>
          </p:nvPr>
        </p:nvSpPr>
        <p:spPr/>
        <p:txBody>
          <a:bodyPr/>
          <a:lstStyle/>
          <a:p>
            <a:pPr marL="0" indent="0">
              <a:buNone/>
            </a:pPr>
            <a:r>
              <a:rPr lang="en-IN" b="1" dirty="0">
                <a:solidFill>
                  <a:srgbClr val="FF0000"/>
                </a:solidFill>
                <a:latin typeface="Times New Roman" pitchFamily="18" charset="0"/>
                <a:cs typeface="Times New Roman" pitchFamily="18" charset="0"/>
              </a:rPr>
              <a:t>Remote user</a:t>
            </a:r>
            <a:r>
              <a:rPr lang="en-IN" dirty="0">
                <a:latin typeface="Times New Roman" pitchFamily="18" charset="0"/>
                <a:cs typeface="Times New Roman" pitchFamily="18" charset="0"/>
              </a:rPr>
              <a:t>: </a:t>
            </a:r>
            <a:r>
              <a:rPr lang="en-IN" sz="2800" dirty="0">
                <a:latin typeface="Times New Roman" pitchFamily="18" charset="0"/>
                <a:cs typeface="Times New Roman" pitchFamily="18" charset="0"/>
              </a:rPr>
              <a:t>In this page the user can register by entering the details and user can login. </a:t>
            </a:r>
          </a:p>
          <a:p>
            <a:pPr marL="0" indent="0">
              <a:buNone/>
            </a:pPr>
            <a:endParaRPr lang="en-US" dirty="0"/>
          </a:p>
        </p:txBody>
      </p:sp>
      <p:pic>
        <p:nvPicPr>
          <p:cNvPr id="6" name="Picture 5" descr="Screenshot (57).png"/>
          <p:cNvPicPr>
            <a:picLocks noChangeAspect="1"/>
          </p:cNvPicPr>
          <p:nvPr/>
        </p:nvPicPr>
        <p:blipFill>
          <a:blip r:embed="rId2" cstate="print"/>
          <a:stretch>
            <a:fillRect/>
          </a:stretch>
        </p:blipFill>
        <p:spPr>
          <a:xfrm>
            <a:off x="457200" y="2743200"/>
            <a:ext cx="3733800" cy="3408695"/>
          </a:xfrm>
          <a:prstGeom prst="rect">
            <a:avLst/>
          </a:prstGeom>
        </p:spPr>
      </p:pic>
      <p:pic>
        <p:nvPicPr>
          <p:cNvPr id="7" name="Picture 6" descr="Screenshot (59).png"/>
          <p:cNvPicPr>
            <a:picLocks noChangeAspect="1"/>
          </p:cNvPicPr>
          <p:nvPr/>
        </p:nvPicPr>
        <p:blipFill>
          <a:blip r:embed="rId3" cstate="print"/>
          <a:stretch>
            <a:fillRect/>
          </a:stretch>
        </p:blipFill>
        <p:spPr>
          <a:xfrm>
            <a:off x="4572000" y="2667000"/>
            <a:ext cx="3886200" cy="3408695"/>
          </a:xfrm>
          <a:prstGeom prst="rect">
            <a:avLst/>
          </a:prstGeom>
        </p:spPr>
      </p:pic>
    </p:spTree>
    <p:extLst>
      <p:ext uri="{BB962C8B-B14F-4D97-AF65-F5344CB8AC3E}">
        <p14:creationId xmlns:p14="http://schemas.microsoft.com/office/powerpoint/2010/main" val="31920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rmAutofit fontScale="90000"/>
          </a:bodyPr>
          <a:lstStyle/>
          <a:p>
            <a:r>
              <a:rPr lang="en-IN" dirty="0">
                <a:solidFill>
                  <a:srgbClr val="FF0000"/>
                </a:solidFill>
                <a:latin typeface="Times New Roman" pitchFamily="18" charset="0"/>
                <a:cs typeface="Times New Roman" pitchFamily="18" charset="0"/>
              </a:rPr>
              <a:t>Remote User</a:t>
            </a:r>
            <a:endParaRPr lang="en-US" dirty="0">
              <a:solidFill>
                <a:srgbClr val="FF0000"/>
              </a:solidFill>
              <a:latin typeface="Times New Roman" pitchFamily="18" charset="0"/>
              <a:cs typeface="Times New Roman" pitchFamily="18" charset="0"/>
            </a:endParaRPr>
          </a:p>
        </p:txBody>
      </p:sp>
      <p:pic>
        <p:nvPicPr>
          <p:cNvPr id="7" name="Content Placeholder 6" descr="Screenshot (61).png"/>
          <p:cNvPicPr>
            <a:picLocks noGrp="1" noChangeAspect="1"/>
          </p:cNvPicPr>
          <p:nvPr>
            <p:ph idx="1"/>
          </p:nvPr>
        </p:nvPicPr>
        <p:blipFill>
          <a:blip r:embed="rId2" cstate="print"/>
          <a:stretch>
            <a:fillRect/>
          </a:stretch>
        </p:blipFill>
        <p:spPr>
          <a:xfrm>
            <a:off x="546957" y="1600200"/>
            <a:ext cx="3796443" cy="4525963"/>
          </a:xfrm>
        </p:spPr>
      </p:pic>
      <p:pic>
        <p:nvPicPr>
          <p:cNvPr id="8" name="Picture 7" descr="Screenshot (60).png"/>
          <p:cNvPicPr>
            <a:picLocks noChangeAspect="1"/>
          </p:cNvPicPr>
          <p:nvPr/>
        </p:nvPicPr>
        <p:blipFill>
          <a:blip r:embed="rId3" cstate="print"/>
          <a:stretch>
            <a:fillRect/>
          </a:stretch>
        </p:blipFill>
        <p:spPr>
          <a:xfrm>
            <a:off x="4724400" y="1600200"/>
            <a:ext cx="4114800" cy="4399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rmAutofit fontScale="90000"/>
          </a:bodyPr>
          <a:lstStyle/>
          <a:p>
            <a:r>
              <a:rPr lang="en-IN" dirty="0">
                <a:solidFill>
                  <a:srgbClr val="FF0000"/>
                </a:solidFill>
              </a:rPr>
              <a:t>Remote User</a:t>
            </a:r>
            <a:endParaRPr lang="en-US" dirty="0">
              <a:solidFill>
                <a:srgbClr val="FF0000"/>
              </a:solidFill>
            </a:endParaRPr>
          </a:p>
        </p:txBody>
      </p:sp>
      <p:pic>
        <p:nvPicPr>
          <p:cNvPr id="4" name="Content Placeholder 3" descr="Screenshot (54).png"/>
          <p:cNvPicPr>
            <a:picLocks noGrp="1" noChangeAspect="1"/>
          </p:cNvPicPr>
          <p:nvPr>
            <p:ph idx="1"/>
          </p:nvPr>
        </p:nvPicPr>
        <p:blipFill>
          <a:blip r:embed="rId2" cstate="print"/>
          <a:stretch>
            <a:fillRect/>
          </a:stretch>
        </p:blipFill>
        <p:spPr>
          <a:xfrm>
            <a:off x="546957" y="1600200"/>
            <a:ext cx="3796443" cy="4525963"/>
          </a:xfrm>
        </p:spPr>
      </p:pic>
      <p:pic>
        <p:nvPicPr>
          <p:cNvPr id="5" name="Picture 4" descr="Screenshot (56).png"/>
          <p:cNvPicPr>
            <a:picLocks noChangeAspect="1"/>
          </p:cNvPicPr>
          <p:nvPr/>
        </p:nvPicPr>
        <p:blipFill>
          <a:blip r:embed="rId3" cstate="print"/>
          <a:stretch>
            <a:fillRect/>
          </a:stretch>
        </p:blipFill>
        <p:spPr>
          <a:xfrm>
            <a:off x="4724400" y="1600200"/>
            <a:ext cx="3962400" cy="44551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0EA3-6A0B-9A54-5E29-658C567DAE40}"/>
              </a:ext>
            </a:extLst>
          </p:cNvPr>
          <p:cNvSpPr>
            <a:spLocks noGrp="1"/>
          </p:cNvSpPr>
          <p:nvPr>
            <p:ph type="title"/>
          </p:nvPr>
        </p:nvSpPr>
        <p:spPr>
          <a:xfrm>
            <a:off x="457200" y="990600"/>
            <a:ext cx="8229600" cy="427038"/>
          </a:xfrm>
        </p:spPr>
        <p:txBody>
          <a:bodyPr>
            <a:noAutofit/>
          </a:bodyPr>
          <a:lstStyle/>
          <a:p>
            <a:r>
              <a:rPr lang="en-IN" sz="32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Service Provider</a:t>
            </a:r>
            <a:endParaRPr lang="en-US" sz="2900" b="1" u="sng"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C432CE9-16E0-EA28-CF41-11A9BB160CB5}"/>
              </a:ext>
            </a:extLst>
          </p:cNvPr>
          <p:cNvSpPr>
            <a:spLocks noGrp="1"/>
          </p:cNvSpPr>
          <p:nvPr>
            <p:ph idx="1"/>
          </p:nvPr>
        </p:nvSpPr>
        <p:spPr/>
        <p:txBody>
          <a:bodyPr/>
          <a:lstStyle/>
          <a:p>
            <a:pPr marL="0" indent="0">
              <a:buNone/>
            </a:pPr>
            <a:r>
              <a:rPr lang="en-IN"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Service Provider</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ea typeface="Times New Roman" panose="02020603050405020304" pitchFamily="18" charset="0"/>
                <a:cs typeface="Times New Roman" panose="02020603050405020304" pitchFamily="18" charset="0"/>
              </a:rPr>
              <a:t>In this page the admin can login.</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pic>
        <p:nvPicPr>
          <p:cNvPr id="6" name="Picture 5" descr="Screenshot (58).png"/>
          <p:cNvPicPr>
            <a:picLocks noChangeAspect="1"/>
          </p:cNvPicPr>
          <p:nvPr/>
        </p:nvPicPr>
        <p:blipFill>
          <a:blip r:embed="rId2" cstate="print"/>
          <a:stretch>
            <a:fillRect/>
          </a:stretch>
        </p:blipFill>
        <p:spPr>
          <a:xfrm>
            <a:off x="533400" y="2438400"/>
            <a:ext cx="8001000" cy="3789694"/>
          </a:xfrm>
          <a:prstGeom prst="rect">
            <a:avLst/>
          </a:prstGeom>
        </p:spPr>
      </p:pic>
    </p:spTree>
    <p:extLst>
      <p:ext uri="{BB962C8B-B14F-4D97-AF65-F5344CB8AC3E}">
        <p14:creationId xmlns:p14="http://schemas.microsoft.com/office/powerpoint/2010/main" val="996240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350838"/>
          </a:xfrm>
        </p:spPr>
        <p:txBody>
          <a:bodyPr>
            <a:normAutofit fontScale="90000"/>
          </a:bodyPr>
          <a:lstStyle/>
          <a:p>
            <a:r>
              <a:rPr lang="en-I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Service Provider</a:t>
            </a:r>
            <a:endParaRPr lang="en-US" dirty="0"/>
          </a:p>
        </p:txBody>
      </p:sp>
      <p:pic>
        <p:nvPicPr>
          <p:cNvPr id="4" name="Content Placeholder 3" descr="Screenshot (67).png"/>
          <p:cNvPicPr>
            <a:picLocks noGrp="1" noChangeAspect="1"/>
          </p:cNvPicPr>
          <p:nvPr>
            <p:ph idx="1"/>
          </p:nvPr>
        </p:nvPicPr>
        <p:blipFill>
          <a:blip r:embed="rId2" cstate="print"/>
          <a:stretch>
            <a:fillRect/>
          </a:stretch>
        </p:blipFill>
        <p:spPr>
          <a:xfrm>
            <a:off x="546957" y="1600200"/>
            <a:ext cx="3948843" cy="4525963"/>
          </a:xfrm>
        </p:spPr>
      </p:pic>
      <p:pic>
        <p:nvPicPr>
          <p:cNvPr id="5" name="Picture 4" descr="Screenshot (66).png"/>
          <p:cNvPicPr>
            <a:picLocks noChangeAspect="1"/>
          </p:cNvPicPr>
          <p:nvPr/>
        </p:nvPicPr>
        <p:blipFill>
          <a:blip r:embed="rId3" cstate="print"/>
          <a:stretch>
            <a:fillRect/>
          </a:stretch>
        </p:blipFill>
        <p:spPr>
          <a:xfrm>
            <a:off x="4724400" y="1676400"/>
            <a:ext cx="3733800" cy="4399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US" sz="2400" dirty="0">
                <a:solidFill>
                  <a:srgbClr val="00B050"/>
                </a:solidFill>
                <a:latin typeface="Times New Roman" pitchFamily="18" charset="0"/>
                <a:cs typeface="Times New Roman" pitchFamily="18" charset="0"/>
              </a:rPr>
              <a:t>Agenda: </a:t>
            </a:r>
          </a:p>
          <a:p>
            <a:r>
              <a:rPr lang="en-US" sz="2000" dirty="0">
                <a:latin typeface="Times New Roman" pitchFamily="18" charset="0"/>
                <a:cs typeface="Times New Roman" pitchFamily="18" charset="0"/>
              </a:rPr>
              <a:t>Problem Statement</a:t>
            </a:r>
          </a:p>
          <a:p>
            <a:r>
              <a:rPr lang="en-US" sz="2000" dirty="0">
                <a:latin typeface="Times New Roman" pitchFamily="18" charset="0"/>
                <a:cs typeface="Times New Roman" pitchFamily="18" charset="0"/>
              </a:rPr>
              <a:t>Abstract</a:t>
            </a:r>
          </a:p>
          <a:p>
            <a:r>
              <a:rPr lang="en-US" sz="2000" dirty="0">
                <a:latin typeface="Times New Roman" pitchFamily="18" charset="0"/>
                <a:cs typeface="Times New Roman" pitchFamily="18" charset="0"/>
              </a:rPr>
              <a:t>Introduction</a:t>
            </a:r>
          </a:p>
          <a:p>
            <a:r>
              <a:rPr lang="en-US" sz="2000" dirty="0">
                <a:latin typeface="Times New Roman" pitchFamily="18" charset="0"/>
                <a:cs typeface="Times New Roman" pitchFamily="18" charset="0"/>
              </a:rPr>
              <a:t>Objectives</a:t>
            </a:r>
          </a:p>
          <a:p>
            <a:r>
              <a:rPr lang="en-US" sz="2000" dirty="0">
                <a:latin typeface="Times New Roman" pitchFamily="18" charset="0"/>
                <a:cs typeface="Times New Roman" pitchFamily="18" charset="0"/>
              </a:rPr>
              <a:t>Proposed Model</a:t>
            </a:r>
          </a:p>
          <a:p>
            <a:r>
              <a:rPr lang="en-US" sz="2000" dirty="0">
                <a:latin typeface="Times New Roman" pitchFamily="18" charset="0"/>
                <a:cs typeface="Times New Roman" pitchFamily="18" charset="0"/>
              </a:rPr>
              <a:t>Required Analysis</a:t>
            </a:r>
          </a:p>
          <a:p>
            <a:r>
              <a:rPr lang="en-US" sz="2000" dirty="0">
                <a:latin typeface="Times New Roman" pitchFamily="18" charset="0"/>
                <a:cs typeface="Times New Roman" pitchFamily="18" charset="0"/>
              </a:rPr>
              <a:t>Design Implementation</a:t>
            </a:r>
          </a:p>
          <a:p>
            <a:r>
              <a:rPr lang="en-US" sz="2000" dirty="0">
                <a:latin typeface="Times New Roman" pitchFamily="18" charset="0"/>
                <a:cs typeface="Times New Roman" pitchFamily="18" charset="0"/>
              </a:rPr>
              <a:t>Algorithm used</a:t>
            </a:r>
          </a:p>
          <a:p>
            <a:r>
              <a:rPr lang="en-US" sz="2000" dirty="0">
                <a:latin typeface="Times New Roman" pitchFamily="18" charset="0"/>
                <a:cs typeface="Times New Roman" pitchFamily="18" charset="0"/>
              </a:rPr>
              <a:t>Results &amp; Discussions</a:t>
            </a:r>
          </a:p>
          <a:p>
            <a:r>
              <a:rPr lang="en-US" sz="2000" dirty="0">
                <a:latin typeface="Times New Roman" pitchFamily="18" charset="0"/>
                <a:cs typeface="Times New Roman" pitchFamily="18" charset="0"/>
              </a:rPr>
              <a:t>Conclusion</a:t>
            </a:r>
          </a:p>
          <a:p>
            <a:r>
              <a:rPr lang="en-US" sz="2000" dirty="0">
                <a:latin typeface="Times New Roman" pitchFamily="18" charset="0"/>
                <a:cs typeface="Times New Roman" pitchFamily="18" charset="0"/>
              </a:rPr>
              <a:t>Future Scope</a:t>
            </a:r>
          </a:p>
          <a:p>
            <a:r>
              <a:rPr lang="en-US" sz="20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rmAutofit fontScale="90000"/>
          </a:bodyPr>
          <a:lstStyle/>
          <a:p>
            <a:r>
              <a:rPr lang="en-IN" dirty="0">
                <a:solidFill>
                  <a:srgbClr val="FF0000"/>
                </a:solidFill>
                <a:latin typeface="Times New Roman" pitchFamily="18" charset="0"/>
                <a:cs typeface="Times New Roman" pitchFamily="18" charset="0"/>
              </a:rPr>
              <a:t>Service Provider</a:t>
            </a:r>
            <a:endParaRPr lang="en-US" dirty="0">
              <a:solidFill>
                <a:srgbClr val="FF0000"/>
              </a:solidFill>
              <a:latin typeface="Times New Roman" pitchFamily="18" charset="0"/>
              <a:cs typeface="Times New Roman" pitchFamily="18" charset="0"/>
            </a:endParaRPr>
          </a:p>
        </p:txBody>
      </p:sp>
      <p:pic>
        <p:nvPicPr>
          <p:cNvPr id="8" name="Content Placeholder 7" descr="Screenshot (62).png"/>
          <p:cNvPicPr>
            <a:picLocks noGrp="1" noChangeAspect="1"/>
          </p:cNvPicPr>
          <p:nvPr>
            <p:ph idx="1"/>
          </p:nvPr>
        </p:nvPicPr>
        <p:blipFill>
          <a:blip r:embed="rId2" cstate="print"/>
          <a:stretch>
            <a:fillRect/>
          </a:stretch>
        </p:blipFill>
        <p:spPr>
          <a:xfrm>
            <a:off x="304800" y="1676400"/>
            <a:ext cx="4177443" cy="4525963"/>
          </a:xfrm>
        </p:spPr>
      </p:pic>
      <p:pic>
        <p:nvPicPr>
          <p:cNvPr id="9" name="Picture 8" descr="Screenshot (65).png"/>
          <p:cNvPicPr>
            <a:picLocks noChangeAspect="1"/>
          </p:cNvPicPr>
          <p:nvPr/>
        </p:nvPicPr>
        <p:blipFill>
          <a:blip r:embed="rId3" cstate="print"/>
          <a:stretch>
            <a:fillRect/>
          </a:stretch>
        </p:blipFill>
        <p:spPr>
          <a:xfrm>
            <a:off x="4648200" y="1676400"/>
            <a:ext cx="4038600" cy="43230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0D98-F089-6FEB-FF32-93628791C425}"/>
              </a:ext>
            </a:extLst>
          </p:cNvPr>
          <p:cNvSpPr>
            <a:spLocks noGrp="1"/>
          </p:cNvSpPr>
          <p:nvPr>
            <p:ph type="title"/>
          </p:nvPr>
        </p:nvSpPr>
        <p:spPr>
          <a:xfrm>
            <a:off x="457200" y="990600"/>
            <a:ext cx="8229600" cy="427038"/>
          </a:xfrm>
        </p:spPr>
        <p:txBody>
          <a:bodyPr>
            <a:noAutofit/>
          </a:bodyPr>
          <a:lstStyle/>
          <a:p>
            <a:r>
              <a:rPr lang="en-IN" sz="2800" dirty="0">
                <a:solidFill>
                  <a:srgbClr val="FF0000"/>
                </a:solidFill>
                <a:latin typeface="Times New Roman" panose="02020603050405020304" pitchFamily="18" charset="0"/>
                <a:cs typeface="Times New Roman" panose="02020603050405020304" pitchFamily="18" charset="0"/>
              </a:rPr>
              <a:t>Service provider</a:t>
            </a: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10" name="Content Placeholder 9" descr="Screenshot (63).png"/>
          <p:cNvPicPr>
            <a:picLocks noGrp="1" noChangeAspect="1"/>
          </p:cNvPicPr>
          <p:nvPr>
            <p:ph idx="1"/>
          </p:nvPr>
        </p:nvPicPr>
        <p:blipFill>
          <a:blip r:embed="rId2" cstate="print"/>
          <a:stretch>
            <a:fillRect/>
          </a:stretch>
        </p:blipFill>
        <p:spPr>
          <a:xfrm>
            <a:off x="546957" y="1600200"/>
            <a:ext cx="4025043" cy="4525963"/>
          </a:xfrm>
        </p:spPr>
      </p:pic>
      <p:pic>
        <p:nvPicPr>
          <p:cNvPr id="11" name="Picture 10" descr="Screenshot (68).png"/>
          <p:cNvPicPr>
            <a:picLocks noChangeAspect="1"/>
          </p:cNvPicPr>
          <p:nvPr/>
        </p:nvPicPr>
        <p:blipFill>
          <a:blip r:embed="rId3" cstate="print"/>
          <a:stretch>
            <a:fillRect/>
          </a:stretch>
        </p:blipFill>
        <p:spPr>
          <a:xfrm>
            <a:off x="4648200" y="1600200"/>
            <a:ext cx="4114800" cy="4475494"/>
          </a:xfrm>
          <a:prstGeom prst="rect">
            <a:avLst/>
          </a:prstGeom>
        </p:spPr>
      </p:pic>
    </p:spTree>
    <p:extLst>
      <p:ext uri="{BB962C8B-B14F-4D97-AF65-F5344CB8AC3E}">
        <p14:creationId xmlns:p14="http://schemas.microsoft.com/office/powerpoint/2010/main" val="1265856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503238"/>
          </a:xfrm>
        </p:spPr>
        <p:txBody>
          <a:bodyPr>
            <a:noAutofit/>
          </a:bodyPr>
          <a:lstStyle/>
          <a:p>
            <a:r>
              <a:rPr lang="en-IN" sz="3600" dirty="0">
                <a:solidFill>
                  <a:srgbClr val="FF0000"/>
                </a:solidFill>
                <a:latin typeface="Times New Roman" pitchFamily="18" charset="0"/>
                <a:cs typeface="Times New Roman" pitchFamily="18" charset="0"/>
              </a:rPr>
              <a:t>Accuracy</a:t>
            </a:r>
            <a:endParaRPr lang="en-US" sz="3600" dirty="0">
              <a:solidFill>
                <a:srgbClr val="FF0000"/>
              </a:solidFill>
              <a:latin typeface="Times New Roman" pitchFamily="18" charset="0"/>
              <a:cs typeface="Times New Roman" pitchFamily="18" charset="0"/>
            </a:endParaRPr>
          </a:p>
        </p:txBody>
      </p:sp>
      <p:pic>
        <p:nvPicPr>
          <p:cNvPr id="8" name="Content Placeholder 7" descr="Screenshot (72).png"/>
          <p:cNvPicPr>
            <a:picLocks noGrp="1" noChangeAspect="1"/>
          </p:cNvPicPr>
          <p:nvPr>
            <p:ph idx="1"/>
          </p:nvPr>
        </p:nvPicPr>
        <p:blipFill>
          <a:blip r:embed="rId2" cstate="print"/>
          <a:stretch>
            <a:fillRect/>
          </a:stretch>
        </p:blipFill>
        <p:spPr>
          <a:xfrm>
            <a:off x="546957" y="1600200"/>
            <a:ext cx="8050085" cy="452596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E8F7-04D8-07A2-A0E2-8BA3F3BC8042}"/>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RESULTS AND DISCUSSION</a:t>
            </a:r>
          </a:p>
        </p:txBody>
      </p:sp>
      <p:graphicFrame>
        <p:nvGraphicFramePr>
          <p:cNvPr id="8" name="Content Placeholder 7"/>
          <p:cNvGraphicFramePr>
            <a:graphicFrameLocks noGrp="1"/>
          </p:cNvGraphicFramePr>
          <p:nvPr>
            <p:ph idx="1"/>
          </p:nvPr>
        </p:nvGraphicFramePr>
        <p:xfrm>
          <a:off x="2068830" y="2750661"/>
          <a:ext cx="2872740" cy="3131185"/>
        </p:xfrm>
        <a:graphic>
          <a:graphicData uri="http://schemas.openxmlformats.org/drawingml/2006/table">
            <a:tbl>
              <a:tblPr/>
              <a:tblGrid>
                <a:gridCol w="1584960">
                  <a:extLst>
                    <a:ext uri="{9D8B030D-6E8A-4147-A177-3AD203B41FA5}">
                      <a16:colId xmlns:a16="http://schemas.microsoft.com/office/drawing/2014/main" val="20000"/>
                    </a:ext>
                  </a:extLst>
                </a:gridCol>
                <a:gridCol w="1287780">
                  <a:extLst>
                    <a:ext uri="{9D8B030D-6E8A-4147-A177-3AD203B41FA5}">
                      <a16:colId xmlns:a16="http://schemas.microsoft.com/office/drawing/2014/main" val="20001"/>
                    </a:ext>
                  </a:extLst>
                </a:gridCol>
              </a:tblGrid>
              <a:tr h="387985">
                <a:tc>
                  <a:txBody>
                    <a:bodyPr/>
                    <a:lstStyle/>
                    <a:p>
                      <a:pPr rtl="0" fontAlgn="t">
                        <a:spcBef>
                          <a:spcPts val="0"/>
                        </a:spcBef>
                        <a:spcAft>
                          <a:spcPts val="0"/>
                        </a:spcAft>
                      </a:pPr>
                      <a:r>
                        <a:rPr lang="en-US" b="1" dirty="0"/>
                        <a:t>Algorithms</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1" dirty="0"/>
                        <a:t>Accuracy</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5590">
                <a:tc>
                  <a:txBody>
                    <a:bodyPr/>
                    <a:lstStyle/>
                    <a:p>
                      <a:pPr rtl="0" fontAlgn="t">
                        <a:spcBef>
                          <a:spcPts val="0"/>
                        </a:spcBef>
                        <a:spcAft>
                          <a:spcPts val="0"/>
                        </a:spcAft>
                      </a:pPr>
                      <a:r>
                        <a:rPr lang="en-US" dirty="0"/>
                        <a:t>logistic regression</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98%</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5590">
                <a:tc>
                  <a:txBody>
                    <a:bodyPr/>
                    <a:lstStyle/>
                    <a:p>
                      <a:pPr rtl="0" fontAlgn="t">
                        <a:spcBef>
                          <a:spcPts val="0"/>
                        </a:spcBef>
                        <a:spcAft>
                          <a:spcPts val="0"/>
                        </a:spcAft>
                      </a:pPr>
                      <a:r>
                        <a:rPr lang="en-US" dirty="0" err="1"/>
                        <a:t>sgd</a:t>
                      </a:r>
                      <a:endParaRPr lang="en-US" dirty="0"/>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98%</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5590">
                <a:tc>
                  <a:txBody>
                    <a:bodyPr/>
                    <a:lstStyle/>
                    <a:p>
                      <a:pPr rtl="0" fontAlgn="t">
                        <a:spcBef>
                          <a:spcPts val="0"/>
                        </a:spcBef>
                        <a:spcAft>
                          <a:spcPts val="0"/>
                        </a:spcAft>
                      </a:pPr>
                      <a:r>
                        <a:rPr lang="en-US" dirty="0"/>
                        <a:t>DT</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97%</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5590">
                <a:tc>
                  <a:txBody>
                    <a:bodyPr/>
                    <a:lstStyle/>
                    <a:p>
                      <a:pPr rtl="0" fontAlgn="t">
                        <a:spcBef>
                          <a:spcPts val="0"/>
                        </a:spcBef>
                        <a:spcAft>
                          <a:spcPts val="0"/>
                        </a:spcAft>
                      </a:pPr>
                      <a:r>
                        <a:rPr lang="en-US" dirty="0" err="1"/>
                        <a:t>knn</a:t>
                      </a:r>
                      <a:endParaRPr lang="en-US" dirty="0"/>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97%</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559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t>DT, Naïve </a:t>
                      </a:r>
                      <a:r>
                        <a:rPr lang="en-US" dirty="0" err="1"/>
                        <a:t>bayes</a:t>
                      </a:r>
                      <a:endParaRPr lang="en-US" dirty="0"/>
                    </a:p>
                    <a:p>
                      <a:pPr rtl="0" fontAlgn="t">
                        <a:spcBef>
                          <a:spcPts val="0"/>
                        </a:spcBef>
                        <a:spcAft>
                          <a:spcPts val="0"/>
                        </a:spcAft>
                      </a:pPr>
                      <a:endParaRPr lang="en-US" dirty="0"/>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96%</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5590">
                <a:tc>
                  <a:txBody>
                    <a:bodyPr/>
                    <a:lstStyle/>
                    <a:p>
                      <a:pPr rtl="0" fontAlgn="t">
                        <a:spcBef>
                          <a:spcPts val="0"/>
                        </a:spcBef>
                        <a:spcAft>
                          <a:spcPts val="0"/>
                        </a:spcAft>
                      </a:pPr>
                      <a:r>
                        <a:rPr lang="en-US" dirty="0" err="1"/>
                        <a:t>svm</a:t>
                      </a:r>
                      <a:endParaRPr lang="en-US" dirty="0"/>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a:t>93%</a:t>
                      </a: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16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a:ln>
                  <a:noFill/>
                </a:ln>
                <a:solidFill>
                  <a:srgbClr val="000000"/>
                </a:solidFill>
                <a:effectLst/>
                <a:latin typeface="Times New Roman" pitchFamily="18" charset="0"/>
                <a:cs typeface="Times New Roman" pitchFamily="18" charset="0"/>
              </a:rPr>
              <a:t>Plan of Implementation</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729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Autofit/>
          </a:bodyPr>
          <a:lstStyle/>
          <a:p>
            <a:r>
              <a:rPr lang="en-US" sz="2800" b="1" u="sng"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457200" y="1600200"/>
            <a:ext cx="8229600" cy="4525963"/>
          </a:xfrm>
        </p:spPr>
        <p:txBody>
          <a:bodyPr>
            <a:normAutofit/>
          </a:bodyPr>
          <a:lstStyle/>
          <a:p>
            <a:pPr algn="just">
              <a:buNone/>
            </a:pPr>
            <a:r>
              <a:rPr lang="en-US" sz="2000" dirty="0"/>
              <a:t>	</a:t>
            </a:r>
            <a:r>
              <a:rPr lang="en-US" sz="1800" dirty="0">
                <a:latin typeface="Times New Roman" pitchFamily="18" charset="0"/>
                <a:cs typeface="Times New Roman" pitchFamily="18" charset="0"/>
              </a:rPr>
              <a:t>This system presented the best prediction algorithm to predict CKD at an early stage. The dataset shows input parameters collected from the CKD patients and the models are trained and validated for the given input parameters. K-Nearest-Neighbors Classifier, Decision Tree Classifier, Naïve </a:t>
            </a:r>
            <a:r>
              <a:rPr lang="en-US" sz="1800" dirty="0" err="1">
                <a:latin typeface="Times New Roman" pitchFamily="18" charset="0"/>
                <a:cs typeface="Times New Roman" pitchFamily="18" charset="0"/>
              </a:rPr>
              <a:t>Bayes</a:t>
            </a:r>
            <a:r>
              <a:rPr lang="en-US" sz="1800" dirty="0">
                <a:latin typeface="Times New Roman" pitchFamily="18" charset="0"/>
                <a:cs typeface="Times New Roman" pitchFamily="18" charset="0"/>
              </a:rPr>
              <a:t>, Logical Regression and SVM, SGD models are constructed to carry out the diagnosis of CKD. The performance of the models is evaluated based on a variety of comparison metrics are being used, namely Accuracy,</a:t>
            </a:r>
            <a:r>
              <a:rPr lang="en-US" sz="1800" dirty="0"/>
              <a:t> The results of the research showed that Logical Regression and </a:t>
            </a:r>
            <a:r>
              <a:rPr lang="en-US" sz="1800" dirty="0" err="1"/>
              <a:t>sgd</a:t>
            </a:r>
            <a:r>
              <a:rPr lang="en-US" sz="1800" dirty="0"/>
              <a:t> model  has better predicts CKD in comparison to the other models </a:t>
            </a:r>
            <a:r>
              <a:rPr lang="en-US" sz="1800" dirty="0">
                <a:latin typeface="Times New Roman" pitchFamily="18" charset="0"/>
                <a:cs typeface="Times New Roman" pitchFamily="18" charset="0"/>
              </a:rPr>
              <a:t> and also help to predict chronic kidney disease in </a:t>
            </a:r>
            <a:r>
              <a:rPr lang="en-US" sz="1800" dirty="0" err="1">
                <a:latin typeface="Times New Roman" pitchFamily="18" charset="0"/>
                <a:cs typeface="Times New Roman" pitchFamily="18" charset="0"/>
              </a:rPr>
              <a:t>Hiv</a:t>
            </a:r>
            <a:r>
              <a:rPr lang="en-US" sz="1800" dirty="0">
                <a:latin typeface="Times New Roman" pitchFamily="18" charset="0"/>
                <a:cs typeface="Times New Roman" pitchFamily="18" charset="0"/>
              </a:rPr>
              <a:t> infected patient.</a:t>
            </a:r>
            <a:endParaRPr lang="en-US" sz="1800" b="1" dirty="0">
              <a:highlight>
                <a:srgbClr val="00FF00"/>
              </a:highlight>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rmAutofit fontScale="90000"/>
          </a:bodyPr>
          <a:lstStyle/>
          <a:p>
            <a:r>
              <a:rPr lang="en-US" sz="3200" b="1" u="sng"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457200" y="1752601"/>
            <a:ext cx="8229600" cy="3810000"/>
          </a:xfrm>
        </p:spPr>
        <p:txBody>
          <a:bodyPr>
            <a:noAutofit/>
          </a:bodyPr>
          <a:lstStyle/>
          <a:p>
            <a:pPr marL="0" indent="0" algn="just"/>
            <a:r>
              <a:rPr lang="en-US" sz="1800" dirty="0">
                <a:latin typeface="Times New Roman" pitchFamily="18" charset="0"/>
                <a:cs typeface="Times New Roman" pitchFamily="18" charset="0"/>
              </a:rPr>
              <a:t>This would help detect the chances of a person having CKD further on in his life which would be really helpful and cost-effective people. </a:t>
            </a:r>
          </a:p>
          <a:p>
            <a:pPr marL="0" indent="0" algn="just"/>
            <a:r>
              <a:rPr lang="en-US" sz="1800" dirty="0">
                <a:latin typeface="Times New Roman" pitchFamily="18" charset="0"/>
                <a:cs typeface="Times New Roman" pitchFamily="18" charset="0"/>
              </a:rPr>
              <a:t>This model could be integrated with normal blood report generation, which could automatically flag out if there is a person at risk.</a:t>
            </a:r>
          </a:p>
          <a:p>
            <a:pPr marL="0" indent="0" algn="just"/>
            <a:r>
              <a:rPr lang="en-US" sz="1800" dirty="0">
                <a:latin typeface="Times New Roman" pitchFamily="18" charset="0"/>
                <a:cs typeface="Times New Roman" pitchFamily="18" charset="0"/>
              </a:rPr>
              <a:t>Patients would not have to go to a doctor unless they are flagged by the algorithms.</a:t>
            </a:r>
          </a:p>
          <a:p>
            <a:pPr marL="0" indent="0" algn="just"/>
            <a:r>
              <a:rPr lang="en-US" sz="1800" dirty="0">
                <a:latin typeface="Times New Roman" pitchFamily="18" charset="0"/>
                <a:cs typeface="Times New Roman" pitchFamily="18" charset="0"/>
              </a:rPr>
              <a:t>This would make it cheaper and easier for the modern busy person. </a:t>
            </a:r>
          </a:p>
          <a:p>
            <a:pPr marL="0" indent="0" algn="just"/>
            <a:r>
              <a:rPr lang="en-US" sz="1800" dirty="0" err="1">
                <a:latin typeface="Times New Roman" pitchFamily="18" charset="0"/>
                <a:cs typeface="Times New Roman" pitchFamily="18" charset="0"/>
              </a:rPr>
              <a:t>Ckd</a:t>
            </a:r>
            <a:r>
              <a:rPr lang="en-US" sz="1800" dirty="0">
                <a:latin typeface="Times New Roman" pitchFamily="18" charset="0"/>
                <a:cs typeface="Times New Roman" pitchFamily="18" charset="0"/>
              </a:rPr>
              <a:t> ranges from mild to severe all 5 stages of </a:t>
            </a:r>
            <a:r>
              <a:rPr lang="en-US" sz="1800" dirty="0" err="1">
                <a:latin typeface="Times New Roman" pitchFamily="18" charset="0"/>
                <a:cs typeface="Times New Roman" pitchFamily="18" charset="0"/>
              </a:rPr>
              <a:t>ckd</a:t>
            </a:r>
            <a:r>
              <a:rPr lang="en-US" sz="1800" dirty="0">
                <a:latin typeface="Times New Roman" pitchFamily="18" charset="0"/>
                <a:cs typeface="Times New Roman" pitchFamily="18" charset="0"/>
              </a:rPr>
              <a:t> can be predicted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4FA9-1F41-584C-28CB-88231F649FCB}"/>
              </a:ext>
            </a:extLst>
          </p:cNvPr>
          <p:cNvSpPr>
            <a:spLocks noGrp="1"/>
          </p:cNvSpPr>
          <p:nvPr>
            <p:ph type="title"/>
          </p:nvPr>
        </p:nvSpPr>
        <p:spPr>
          <a:xfrm>
            <a:off x="457200" y="990600"/>
            <a:ext cx="8229600" cy="427038"/>
          </a:xfrm>
        </p:spPr>
        <p:txBody>
          <a:bodyPr>
            <a:noAutofit/>
          </a:bodyPr>
          <a:lstStyle/>
          <a:p>
            <a:r>
              <a:rPr lang="en-US" sz="2900" b="1" u="sng"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734902D-B146-D582-0A9C-5A8E6E60B082}"/>
              </a:ext>
            </a:extLst>
          </p:cNvPr>
          <p:cNvSpPr>
            <a:spLocks noGrp="1"/>
          </p:cNvSpPr>
          <p:nvPr>
            <p:ph idx="1"/>
          </p:nvPr>
        </p:nvSpPr>
        <p:spPr>
          <a:xfrm>
            <a:off x="457200" y="1752600"/>
            <a:ext cx="8382000" cy="4267201"/>
          </a:xfrm>
        </p:spPr>
        <p:txBody>
          <a:bodyPr>
            <a:normAutofit fontScale="92500" lnSpcReduction="10000"/>
          </a:bodyPr>
          <a:lstStyle/>
          <a:p>
            <a:pPr marL="457200" indent="-457200" algn="just">
              <a:buFont typeface="+mj-lt"/>
              <a:buAutoNum type="arabicPeriod"/>
            </a:pPr>
            <a:r>
              <a:rPr lang="en-US" sz="2000" dirty="0">
                <a:latin typeface="Times New Roman" pitchFamily="18" charset="0"/>
                <a:cs typeface="Times New Roman" pitchFamily="18" charset="0"/>
              </a:rPr>
              <a:t>M.P.N.M. </a:t>
            </a:r>
            <a:r>
              <a:rPr lang="en-US" sz="2000" dirty="0" err="1">
                <a:latin typeface="Times New Roman" pitchFamily="18" charset="0"/>
                <a:cs typeface="Times New Roman" pitchFamily="18" charset="0"/>
              </a:rPr>
              <a:t>Wickramasinghe</a:t>
            </a:r>
            <a:r>
              <a:rPr lang="en-US" sz="2000" dirty="0">
                <a:latin typeface="Times New Roman" pitchFamily="18" charset="0"/>
                <a:cs typeface="Times New Roman" pitchFamily="18" charset="0"/>
              </a:rPr>
              <a:t>, D.M. </a:t>
            </a:r>
            <a:r>
              <a:rPr lang="en-US" sz="2000" dirty="0" err="1">
                <a:latin typeface="Times New Roman" pitchFamily="18" charset="0"/>
                <a:cs typeface="Times New Roman" pitchFamily="18" charset="0"/>
              </a:rPr>
              <a:t>Perera</a:t>
            </a:r>
            <a:r>
              <a:rPr lang="en-US" sz="2000" dirty="0">
                <a:latin typeface="Times New Roman" pitchFamily="18" charset="0"/>
                <a:cs typeface="Times New Roman" pitchFamily="18" charset="0"/>
              </a:rPr>
              <a:t> and K.A.D.C.P. </a:t>
            </a:r>
            <a:r>
              <a:rPr lang="en-US" sz="2000" dirty="0" err="1">
                <a:latin typeface="Times New Roman" pitchFamily="18" charset="0"/>
                <a:cs typeface="Times New Roman" pitchFamily="18" charset="0"/>
              </a:rPr>
              <a:t>Kahandawaarachchi</a:t>
            </a:r>
            <a:r>
              <a:rPr lang="en-US" sz="2000" dirty="0">
                <a:latin typeface="Times New Roman" pitchFamily="18" charset="0"/>
                <a:cs typeface="Times New Roman" pitchFamily="18" charset="0"/>
              </a:rPr>
              <a:t>, "Dietary prediction for patients with Chronic Kidney Disease (CKD) by considering blood potassium level using machine learning algorithms," 2017 IEEE Life Sciences Conference (LSC), Sydney, NSW, 2017, pp. 300-303 </a:t>
            </a:r>
          </a:p>
          <a:p>
            <a:pPr marL="457200" indent="-457200" algn="just">
              <a:buFont typeface="+mj-lt"/>
              <a:buAutoNum type="arabicPeriod"/>
            </a:pPr>
            <a:r>
              <a:rPr lang="en-US" sz="2000" dirty="0">
                <a:latin typeface="Times New Roman" pitchFamily="18" charset="0"/>
                <a:cs typeface="Times New Roman" pitchFamily="18" charset="0"/>
              </a:rPr>
              <a:t>U.N. </a:t>
            </a:r>
            <a:r>
              <a:rPr lang="en-US" sz="2000" dirty="0" err="1">
                <a:latin typeface="Times New Roman" pitchFamily="18" charset="0"/>
                <a:cs typeface="Times New Roman" pitchFamily="18" charset="0"/>
              </a:rPr>
              <a:t>Dulhare</a:t>
            </a:r>
            <a:r>
              <a:rPr lang="en-US" sz="2000" dirty="0">
                <a:latin typeface="Times New Roman" pitchFamily="18" charset="0"/>
                <a:cs typeface="Times New Roman" pitchFamily="18" charset="0"/>
              </a:rPr>
              <a:t> and M. Ayesha, "Extraction of action rules for chronic kidney disease using Naïve </a:t>
            </a:r>
            <a:r>
              <a:rPr lang="en-US" sz="2000" dirty="0" err="1">
                <a:latin typeface="Times New Roman" pitchFamily="18" charset="0"/>
                <a:cs typeface="Times New Roman" pitchFamily="18" charset="0"/>
              </a:rPr>
              <a:t>bayes</a:t>
            </a:r>
            <a:r>
              <a:rPr lang="en-US" sz="2000" dirty="0">
                <a:latin typeface="Times New Roman" pitchFamily="18" charset="0"/>
                <a:cs typeface="Times New Roman" pitchFamily="18" charset="0"/>
              </a:rPr>
              <a:t> classifier," 2016 IEEE International Conference on Computational Intelligence and Computing Research (ICCIC), Chennai, 2016, pp.1-5. </a:t>
            </a:r>
          </a:p>
          <a:p>
            <a:pPr marL="457200" indent="-457200" algn="just">
              <a:buFont typeface="+mj-lt"/>
              <a:buAutoNum type="arabicPeriod"/>
            </a:pPr>
            <a:r>
              <a:rPr lang="en-US" sz="2000" dirty="0">
                <a:latin typeface="Times New Roman" pitchFamily="18" charset="0"/>
                <a:cs typeface="Times New Roman" pitchFamily="18" charset="0"/>
              </a:rPr>
              <a:t>R. </a:t>
            </a:r>
            <a:r>
              <a:rPr lang="en-US" sz="2000" dirty="0" err="1">
                <a:latin typeface="Times New Roman" pitchFamily="18" charset="0"/>
                <a:cs typeface="Times New Roman" pitchFamily="18" charset="0"/>
              </a:rPr>
              <a:t>Devika</a:t>
            </a:r>
            <a:r>
              <a:rPr lang="en-US" sz="2000" dirty="0">
                <a:latin typeface="Times New Roman" pitchFamily="18" charset="0"/>
                <a:cs typeface="Times New Roman" pitchFamily="18" charset="0"/>
              </a:rPr>
              <a:t>, S.V. </a:t>
            </a:r>
            <a:r>
              <a:rPr lang="en-US" sz="2000" dirty="0" err="1">
                <a:latin typeface="Times New Roman" pitchFamily="18" charset="0"/>
                <a:cs typeface="Times New Roman" pitchFamily="18" charset="0"/>
              </a:rPr>
              <a:t>Avilala</a:t>
            </a:r>
            <a:r>
              <a:rPr lang="en-US" sz="2000" dirty="0">
                <a:latin typeface="Times New Roman" pitchFamily="18" charset="0"/>
                <a:cs typeface="Times New Roman" pitchFamily="18" charset="0"/>
              </a:rPr>
              <a:t> and V. </a:t>
            </a:r>
            <a:r>
              <a:rPr lang="en-US" sz="2000" dirty="0" err="1">
                <a:latin typeface="Times New Roman" pitchFamily="18" charset="0"/>
                <a:cs typeface="Times New Roman" pitchFamily="18" charset="0"/>
              </a:rPr>
              <a:t>Subramaniyaswamy</a:t>
            </a:r>
            <a:r>
              <a:rPr lang="en-US" sz="2000" dirty="0">
                <a:latin typeface="Times New Roman" pitchFamily="18" charset="0"/>
                <a:cs typeface="Times New Roman" pitchFamily="18" charset="0"/>
              </a:rPr>
              <a:t>, "Comparative Study of Classifier for Chronic Kidney Disease prediction using Naïve </a:t>
            </a:r>
            <a:r>
              <a:rPr lang="en-US" sz="2000" dirty="0" err="1">
                <a:latin typeface="Times New Roman" pitchFamily="18" charset="0"/>
                <a:cs typeface="Times New Roman" pitchFamily="18" charset="0"/>
              </a:rPr>
              <a:t>Bayes</a:t>
            </a:r>
            <a:r>
              <a:rPr lang="en-US" sz="2000" dirty="0">
                <a:latin typeface="Times New Roman" pitchFamily="18" charset="0"/>
                <a:cs typeface="Times New Roman" pitchFamily="18" charset="0"/>
              </a:rPr>
              <a:t>, KNN and Random Forest," 2019 3rd International Conference on Computing Methodologies and Communication (ICCMC), Erode, India, 2019, pp. 679-684. </a:t>
            </a:r>
          </a:p>
          <a:p>
            <a:pPr marL="457200" indent="-457200" algn="just">
              <a:buFont typeface="+mj-lt"/>
              <a:buAutoNum type="arabicPeriod"/>
            </a:pPr>
            <a:r>
              <a:rPr lang="en-US" sz="2000" dirty="0">
                <a:latin typeface="Times New Roman" pitchFamily="18" charset="0"/>
                <a:cs typeface="Times New Roman" pitchFamily="18" charset="0"/>
              </a:rPr>
              <a:t>G. </a:t>
            </a:r>
            <a:r>
              <a:rPr lang="en-US" sz="2000" dirty="0" err="1">
                <a:latin typeface="Times New Roman" pitchFamily="18" charset="0"/>
                <a:cs typeface="Times New Roman" pitchFamily="18" charset="0"/>
              </a:rPr>
              <a:t>Kaur</a:t>
            </a:r>
            <a:r>
              <a:rPr lang="en-US" sz="2000" dirty="0">
                <a:latin typeface="Times New Roman" pitchFamily="18" charset="0"/>
                <a:cs typeface="Times New Roman" pitchFamily="18" charset="0"/>
              </a:rPr>
              <a:t> and A. Sharma, "Predict chronic kidney disease using data mining algorithms in </a:t>
            </a:r>
            <a:r>
              <a:rPr lang="en-US" sz="2000" dirty="0" err="1">
                <a:latin typeface="Times New Roman" pitchFamily="18" charset="0"/>
                <a:cs typeface="Times New Roman" pitchFamily="18" charset="0"/>
              </a:rPr>
              <a:t>hadoop</a:t>
            </a:r>
            <a:r>
              <a:rPr lang="en-US" sz="2000" dirty="0">
                <a:latin typeface="Times New Roman" pitchFamily="18" charset="0"/>
                <a:cs typeface="Times New Roman" pitchFamily="18" charset="0"/>
              </a:rPr>
              <a:t>," 2017 International Conference on Inventive Computing and Informatics (ICICI), Coimbatore, 2017, pp. 973-979. </a:t>
            </a:r>
          </a:p>
          <a:p>
            <a:pPr marL="457200" indent="-457200" algn="just">
              <a:buFont typeface="+mj-lt"/>
              <a:buAutoNum type="arabicPeriod"/>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72200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descr="D:\School_photo\Shilpa\Student Technical Paper\Thank you.jpg"/>
          <p:cNvPicPr>
            <a:picLocks noGrp="1" noChangeAspect="1" noChangeArrowheads="1"/>
          </p:cNvPicPr>
          <p:nvPr>
            <p:ph idx="1"/>
          </p:nvPr>
        </p:nvPicPr>
        <p:blipFill>
          <a:blip r:embed="rId2" cstate="print"/>
          <a:srcRect/>
          <a:stretch>
            <a:fillRect/>
          </a:stretch>
        </p:blipFill>
        <p:spPr bwMode="auto">
          <a:xfrm>
            <a:off x="457200" y="1447800"/>
            <a:ext cx="8229600" cy="5029200"/>
          </a:xfrm>
          <a:prstGeom prst="rect">
            <a:avLst/>
          </a:prstGeom>
          <a:noFill/>
        </p:spPr>
      </p:pic>
    </p:spTree>
    <p:extLst>
      <p:ext uri="{BB962C8B-B14F-4D97-AF65-F5344CB8AC3E}">
        <p14:creationId xmlns:p14="http://schemas.microsoft.com/office/powerpoint/2010/main" val="105827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2156-4350-2622-F8A8-6AB96D32E87A}"/>
              </a:ext>
            </a:extLst>
          </p:cNvPr>
          <p:cNvSpPr>
            <a:spLocks noGrp="1"/>
          </p:cNvSpPr>
          <p:nvPr>
            <p:ph type="title"/>
          </p:nvPr>
        </p:nvSpPr>
        <p:spPr>
          <a:xfrm>
            <a:off x="457200" y="1066800"/>
            <a:ext cx="8229600" cy="350838"/>
          </a:xfrm>
        </p:spPr>
        <p:txBody>
          <a:bodyPr>
            <a:noAutofit/>
          </a:bodyPr>
          <a:lstStyle/>
          <a:p>
            <a:r>
              <a:rPr lang="en-US" sz="2400" b="1" u="sng" dirty="0">
                <a:latin typeface="Times New Roman" panose="02020603050405020304" pitchFamily="18" charset="0"/>
                <a:cs typeface="Times New Roman" panose="02020603050405020304" pitchFamily="18" charset="0"/>
              </a:rPr>
              <a:t>PROBLEM STATEMENT</a:t>
            </a: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D92B7F-CA21-5436-8490-4CE7D2925501}"/>
              </a:ext>
            </a:extLst>
          </p:cNvPr>
          <p:cNvSpPr>
            <a:spLocks noGrp="1"/>
          </p:cNvSpPr>
          <p:nvPr>
            <p:ph idx="1"/>
          </p:nvPr>
        </p:nvSpPr>
        <p:spPr/>
        <p:txBody>
          <a:bodyPr/>
          <a:lstStyle/>
          <a:p>
            <a:pPr>
              <a:lnSpc>
                <a:spcPct val="150000"/>
              </a:lnSpc>
            </a:pPr>
            <a:r>
              <a:rPr lang="en-US" sz="2000" dirty="0">
                <a:latin typeface="Times New Roman" panose="02020603050405020304" pitchFamily="18" charset="0"/>
                <a:ea typeface="Times New Roman" panose="02020603050405020304" pitchFamily="18" charset="0"/>
              </a:rPr>
              <a:t>To Implement </a:t>
            </a:r>
            <a:r>
              <a:rPr lang="en-US" sz="2000" dirty="0"/>
              <a:t>Chronic Kidney Disease Identification in HIV Infected Patients using Machine Learning algorithm </a:t>
            </a:r>
            <a:endParaRPr lang="en-US"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4376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34F9-631E-1932-B472-B05706289FF0}"/>
              </a:ext>
            </a:extLst>
          </p:cNvPr>
          <p:cNvSpPr>
            <a:spLocks noGrp="1"/>
          </p:cNvSpPr>
          <p:nvPr>
            <p:ph type="title"/>
          </p:nvPr>
        </p:nvSpPr>
        <p:spPr>
          <a:xfrm>
            <a:off x="457200" y="990600"/>
            <a:ext cx="8229600" cy="427038"/>
          </a:xfrm>
        </p:spPr>
        <p:txBody>
          <a:bodyPr>
            <a:noAutofit/>
          </a:bodyPr>
          <a:lstStyle/>
          <a:p>
            <a:r>
              <a:rPr lang="en-US" sz="2400" b="1" u="sng"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72FBF98D-F0D4-8037-76C4-8A5DBE33E1C0}"/>
              </a:ext>
            </a:extLst>
          </p:cNvPr>
          <p:cNvSpPr>
            <a:spLocks noGrp="1"/>
          </p:cNvSpPr>
          <p:nvPr>
            <p:ph idx="1"/>
          </p:nvPr>
        </p:nvSpPr>
        <p:spPr>
          <a:xfrm>
            <a:off x="457200" y="1997612"/>
            <a:ext cx="7848600" cy="4128551"/>
          </a:xfrm>
        </p:spPr>
        <p:txBody>
          <a:bodyPr>
            <a:normAutofit/>
          </a:bodyPr>
          <a:lstStyle/>
          <a:p>
            <a:pPr algn="just"/>
            <a:r>
              <a:rPr lang="en-US" sz="2000" dirty="0">
                <a:effectLst/>
                <a:latin typeface="Times New Roman" panose="02020603050405020304" pitchFamily="18" charset="0"/>
                <a:ea typeface="Times New Roman" panose="02020603050405020304" pitchFamily="18" charset="0"/>
              </a:rPr>
              <a:t>The </a:t>
            </a:r>
            <a:r>
              <a:rPr lang="en-US" sz="2000" dirty="0">
                <a:latin typeface="Times New Roman" panose="02020603050405020304" pitchFamily="18" charset="0"/>
                <a:ea typeface="Times New Roman" panose="02020603050405020304" pitchFamily="18" charset="0"/>
              </a:rPr>
              <a:t>Chronic Kidney Disease (CKD) is one of the deadliest diseases that slowly damages human kidney. The disease remains undetected in its early stage and the patients can only realize the severity of the disease when it gets advanced people infected with </a:t>
            </a:r>
            <a:r>
              <a:rPr lang="en-US" sz="2000" dirty="0" err="1">
                <a:latin typeface="Times New Roman" panose="02020603050405020304" pitchFamily="18" charset="0"/>
                <a:ea typeface="Times New Roman" panose="02020603050405020304" pitchFamily="18" charset="0"/>
              </a:rPr>
              <a:t>hiv</a:t>
            </a:r>
            <a:r>
              <a:rPr lang="en-US" sz="2000" dirty="0">
                <a:latin typeface="Times New Roman" panose="02020603050405020304" pitchFamily="18" charset="0"/>
                <a:ea typeface="Times New Roman" panose="02020603050405020304" pitchFamily="18" charset="0"/>
              </a:rPr>
              <a:t> often suffer from </a:t>
            </a:r>
            <a:r>
              <a:rPr lang="en-US" sz="2000" dirty="0" err="1">
                <a:latin typeface="Times New Roman" panose="02020603050405020304" pitchFamily="18" charset="0"/>
                <a:ea typeface="Times New Roman" panose="02020603050405020304" pitchFamily="18" charset="0"/>
              </a:rPr>
              <a:t>ckd</a:t>
            </a:r>
            <a:endParaRPr lang="en-US" sz="2000" dirty="0">
              <a:effectLst/>
              <a:latin typeface="Times New Roman" panose="02020603050405020304" pitchFamily="18" charset="0"/>
              <a:ea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n our proposed system we compare and analyze  different Machine learning algorithm such as Naïve </a:t>
            </a:r>
            <a:r>
              <a:rPr lang="en-US" sz="2000" dirty="0" err="1">
                <a:effectLst/>
                <a:latin typeface="Times New Roman" panose="02020603050405020304" pitchFamily="18" charset="0"/>
                <a:ea typeface="Times New Roman" panose="02020603050405020304" pitchFamily="18" charset="0"/>
              </a:rPr>
              <a:t>bayes</a:t>
            </a:r>
            <a:r>
              <a:rPr lang="en-US" sz="2000" dirty="0">
                <a:effectLst/>
                <a:latin typeface="Times New Roman" panose="02020603050405020304" pitchFamily="18" charset="0"/>
                <a:ea typeface="Times New Roman" panose="02020603050405020304" pitchFamily="18" charset="0"/>
              </a:rPr>
              <a:t>,</a:t>
            </a:r>
            <a:r>
              <a:rPr lang="en-US" sz="2000" dirty="0">
                <a:latin typeface="Times New Roman" panose="02020603050405020304" pitchFamily="18" charset="0"/>
                <a:ea typeface="Times New Roman" panose="02020603050405020304" pitchFamily="18" charset="0"/>
              </a:rPr>
              <a:t> KNN, Decision Tree Classifier, SVM, Logical Regression and SGD and to  predict </a:t>
            </a:r>
            <a:r>
              <a:rPr lang="en-US" sz="2000" dirty="0" err="1">
                <a:latin typeface="Times New Roman" panose="02020603050405020304" pitchFamily="18" charset="0"/>
                <a:ea typeface="Times New Roman" panose="02020603050405020304" pitchFamily="18" charset="0"/>
              </a:rPr>
              <a:t>ckd</a:t>
            </a:r>
            <a:r>
              <a:rPr lang="en-US" sz="2000" dirty="0">
                <a:latin typeface="Times New Roman" panose="02020603050405020304" pitchFamily="18" charset="0"/>
                <a:ea typeface="Times New Roman" panose="02020603050405020304" pitchFamily="18" charset="0"/>
              </a:rPr>
              <a:t> for individual human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015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Autofit/>
          </a:bodyPr>
          <a:lstStyle/>
          <a:p>
            <a:r>
              <a:rPr lang="en-US" sz="2400" b="1" u="sng" dirty="0">
                <a:latin typeface="Times New Roman" pitchFamily="18" charset="0"/>
                <a:cs typeface="Times New Roman" pitchFamily="18" charset="0"/>
              </a:rPr>
              <a:t>INTRODUCTION</a:t>
            </a:r>
          </a:p>
        </p:txBody>
      </p:sp>
      <p:sp>
        <p:nvSpPr>
          <p:cNvPr id="3" name="Content Placeholder 2"/>
          <p:cNvSpPr>
            <a:spLocks noGrp="1"/>
          </p:cNvSpPr>
          <p:nvPr>
            <p:ph idx="1"/>
          </p:nvPr>
        </p:nvSpPr>
        <p:spPr/>
        <p:txBody>
          <a:bodyPr>
            <a:normAutofit/>
          </a:bodyPr>
          <a:lstStyle/>
          <a:p>
            <a:pPr algn="just"/>
            <a:endParaRPr lang="en-US" sz="1800" dirty="0">
              <a:effectLst/>
              <a:latin typeface="Times New Roman" panose="02020603050405020304" pitchFamily="18" charset="0"/>
              <a:ea typeface="Times New Roman" panose="02020603050405020304" pitchFamily="18" charset="0"/>
            </a:endParaRPr>
          </a:p>
          <a:p>
            <a:pPr lvl="4" algn="just"/>
            <a:r>
              <a:rPr lang="en-US" sz="600" dirty="0">
                <a:latin typeface="Times New Roman" panose="02020603050405020304" pitchFamily="18" charset="0"/>
                <a:ea typeface="Times New Roman" panose="02020603050405020304" pitchFamily="18" charset="0"/>
              </a:rPr>
              <a:t>Two bean-shaped organs, named kidney, are two important parts in human body. Kidney removes waste from blood by filtering. When </a:t>
            </a:r>
            <a:r>
              <a:rPr lang="en-US" sz="600" dirty="0"/>
              <a:t> kidney loses its ability to filter result in failure of kidney is called Chronic Kidney Disease</a:t>
            </a:r>
            <a:r>
              <a:rPr lang="en-US" sz="600" dirty="0">
                <a:latin typeface="Times New Roman" panose="02020603050405020304" pitchFamily="18" charset="0"/>
                <a:ea typeface="Times New Roman" panose="02020603050405020304" pitchFamily="18" charset="0"/>
              </a:rPr>
              <a:t> </a:t>
            </a:r>
            <a:endParaRPr lang="en-US" sz="600" dirty="0">
              <a:effectLst/>
              <a:latin typeface="Times New Roman" panose="02020603050405020304" pitchFamily="18" charset="0"/>
              <a:ea typeface="Times New Roman" panose="02020603050405020304" pitchFamily="18" charset="0"/>
            </a:endParaRPr>
          </a:p>
          <a:p>
            <a:pPr algn="just"/>
            <a:r>
              <a:rPr lang="en-US" sz="1800" dirty="0"/>
              <a:t> There are some symptoms which shows kidneys are beginning to fail like muscle cramps, nausea and weight loss, , swelling in your feet and ankles, too much urine or not enough urine, shortness of breath, trouble sleeping, fever and vomiting</a:t>
            </a:r>
            <a:r>
              <a:rPr lang="en-US" sz="1800" dirty="0">
                <a:effectLst/>
                <a:latin typeface="Times New Roman" panose="02020603050405020304" pitchFamily="18" charset="0"/>
                <a:ea typeface="Times New Roman" panose="02020603050405020304" pitchFamily="18" charset="0"/>
              </a:rPr>
              <a:t>.</a:t>
            </a:r>
          </a:p>
          <a:p>
            <a:pPr algn="just"/>
            <a:r>
              <a:rPr lang="en-US" sz="2000" dirty="0"/>
              <a:t> </a:t>
            </a:r>
            <a:r>
              <a:rPr lang="en-US" sz="1800" dirty="0">
                <a:latin typeface="Times New Roman" pitchFamily="18" charset="0"/>
                <a:cs typeface="Times New Roman" pitchFamily="18" charset="0"/>
              </a:rPr>
              <a:t>Risk factors of CKD are diabetes, smoking, lack of sleeping, hyper- tension, improper diet, etc. Among them diabetes is the more dangerous factor. At the last stage, the patient must take dialysis or do kidney transplantation. One of the best ways to reduce this death rate is early treatment.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AD1C-F70C-D485-E368-B1AE5916000B}"/>
              </a:ext>
            </a:extLst>
          </p:cNvPr>
          <p:cNvSpPr>
            <a:spLocks noGrp="1"/>
          </p:cNvSpPr>
          <p:nvPr>
            <p:ph type="title"/>
          </p:nvPr>
        </p:nvSpPr>
        <p:spPr>
          <a:xfrm>
            <a:off x="457200" y="990600"/>
            <a:ext cx="8229600" cy="427038"/>
          </a:xfrm>
        </p:spPr>
        <p:txBody>
          <a:bodyPr>
            <a:normAutofit fontScale="90000"/>
          </a:bodyPr>
          <a:lstStyle/>
          <a:p>
            <a:r>
              <a:rPr lang="en-US" sz="2700" b="1" u="sng" dirty="0">
                <a:latin typeface="Times New Roman" panose="02020603050405020304" pitchFamily="18" charset="0"/>
                <a:cs typeface="Times New Roman" panose="02020603050405020304" pitchFamily="18" charset="0"/>
              </a:rPr>
              <a:t>Objective</a:t>
            </a:r>
            <a:endParaRPr lang="en-IN" sz="20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BD2FC4-CEF1-DD91-D486-D2EA764766E1}"/>
              </a:ext>
            </a:extLst>
          </p:cNvPr>
          <p:cNvSpPr>
            <a:spLocks noGrp="1"/>
          </p:cNvSpPr>
          <p:nvPr>
            <p:ph idx="1"/>
          </p:nvPr>
        </p:nvSpPr>
        <p:spPr/>
        <p:txBody>
          <a:bodyPr>
            <a:normAutofit/>
          </a:bodyPr>
          <a:lstStyle/>
          <a:p>
            <a:pPr lvl="0" algn="just"/>
            <a:r>
              <a:rPr lang="en-US" sz="1800" dirty="0"/>
              <a:t>CKD remains undetected in its early stage and the patients can only realize the severity of the disease when it gets advanced.</a:t>
            </a:r>
          </a:p>
          <a:p>
            <a:pPr algn="just"/>
            <a:r>
              <a:rPr lang="en-US" sz="1800" dirty="0"/>
              <a:t>Hence, detecting such disease at earlier stage is a key challenge now.</a:t>
            </a:r>
          </a:p>
          <a:p>
            <a:pPr algn="just"/>
            <a:r>
              <a:rPr lang="en-IN" sz="1800" dirty="0">
                <a:latin typeface="Times New Roman" panose="02020603050405020304" pitchFamily="18" charset="0"/>
                <a:cs typeface="Times New Roman" panose="02020603050405020304" pitchFamily="18" charset="0"/>
              </a:rPr>
              <a:t> </a:t>
            </a:r>
            <a:r>
              <a:rPr lang="en-US" sz="1800" dirty="0"/>
              <a:t>This project helps to raise awareness among people and to promote early diagnosis</a:t>
            </a: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 </a:t>
            </a:r>
            <a:r>
              <a:rPr lang="en-US" sz="1800" dirty="0"/>
              <a:t>Early prediction and proper treatments can possibly stop, or slow the progression of this chronic disease</a:t>
            </a:r>
            <a:endParaRPr lang="en-IN" sz="1800" dirty="0">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1235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7010400" cy="304800"/>
          </a:xfrm>
        </p:spPr>
        <p:txBody>
          <a:bodyPr>
            <a:noAutofit/>
          </a:bodyPr>
          <a:lstStyle/>
          <a:p>
            <a:r>
              <a:rPr lang="en-US" sz="2400" b="1" u="sng" dirty="0">
                <a:latin typeface="Times New Roman" pitchFamily="18" charset="0"/>
                <a:cs typeface="Times New Roman" pitchFamily="18" charset="0"/>
              </a:rPr>
              <a:t>PROPOSED</a:t>
            </a:r>
            <a:r>
              <a:rPr lang="en-US" sz="2800" b="1" u="sng" dirty="0">
                <a:latin typeface="Times New Roman" pitchFamily="18" charset="0"/>
                <a:cs typeface="Times New Roman" pitchFamily="18" charset="0"/>
              </a:rPr>
              <a:t> MODEL</a:t>
            </a:r>
          </a:p>
        </p:txBody>
      </p:sp>
      <p:sp>
        <p:nvSpPr>
          <p:cNvPr id="3" name="Content Placeholder 2"/>
          <p:cNvSpPr>
            <a:spLocks noGrp="1"/>
          </p:cNvSpPr>
          <p:nvPr>
            <p:ph idx="1"/>
          </p:nvPr>
        </p:nvSpPr>
        <p:spPr>
          <a:xfrm>
            <a:off x="457200" y="1600200"/>
            <a:ext cx="8229600" cy="4800599"/>
          </a:xfrm>
        </p:spPr>
        <p:txBody>
          <a:bodyPr>
            <a:normAutofit/>
          </a:bodyPr>
          <a:lstStyle/>
          <a:p>
            <a:pPr marL="457200" indent="-457200" algn="just">
              <a:buNone/>
            </a:pPr>
            <a:r>
              <a:rPr lang="en-US" sz="2000" b="1" dirty="0">
                <a:latin typeface="Times New Roman" panose="02020603050405020304" pitchFamily="18" charset="0"/>
                <a:cs typeface="Times New Roman" panose="02020603050405020304" pitchFamily="18" charset="0"/>
              </a:rPr>
              <a:t> </a:t>
            </a:r>
          </a:p>
          <a:p>
            <a:pPr marL="0" indent="0" algn="just">
              <a:buNone/>
            </a:pPr>
            <a:r>
              <a:rPr lang="en-US" sz="2000" b="1"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78108C73-8090-9527-09AC-F2C094BF2F9B}"/>
              </a:ext>
            </a:extLst>
          </p:cNvPr>
          <p:cNvSpPr txBox="1"/>
          <p:nvPr/>
        </p:nvSpPr>
        <p:spPr>
          <a:xfrm>
            <a:off x="2545081" y="6248400"/>
            <a:ext cx="3931919" cy="369332"/>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    Basic system Architecture</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7" descr="kj.PNG"/>
          <p:cNvPicPr>
            <a:picLocks noChangeAspect="1"/>
          </p:cNvPicPr>
          <p:nvPr/>
        </p:nvPicPr>
        <p:blipFill>
          <a:blip r:embed="rId2" cstate="print"/>
          <a:stretch>
            <a:fillRect/>
          </a:stretch>
        </p:blipFill>
        <p:spPr>
          <a:xfrm>
            <a:off x="1733304" y="1447800"/>
            <a:ext cx="5677392" cy="480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4C4B-9FEF-978F-5587-EDEF263711A6}"/>
              </a:ext>
            </a:extLst>
          </p:cNvPr>
          <p:cNvSpPr>
            <a:spLocks noGrp="1"/>
          </p:cNvSpPr>
          <p:nvPr>
            <p:ph type="title"/>
          </p:nvPr>
        </p:nvSpPr>
        <p:spPr>
          <a:xfrm>
            <a:off x="457200" y="990600"/>
            <a:ext cx="8229600" cy="427038"/>
          </a:xfrm>
        </p:spPr>
        <p:txBody>
          <a:bodyPr>
            <a:noAutofit/>
          </a:bodyPr>
          <a:lstStyle/>
          <a:p>
            <a:r>
              <a:rPr lang="en-US" sz="2800" b="1" u="sng" dirty="0">
                <a:latin typeface="Times New Roman" panose="02020603050405020304" pitchFamily="18" charset="0"/>
                <a:cs typeface="Times New Roman" panose="02020603050405020304" pitchFamily="18" charset="0"/>
              </a:rPr>
              <a:t>PROPOSED MODEL</a:t>
            </a:r>
          </a:p>
        </p:txBody>
      </p:sp>
      <p:sp>
        <p:nvSpPr>
          <p:cNvPr id="3" name="Content Placeholder 2">
            <a:extLst>
              <a:ext uri="{FF2B5EF4-FFF2-40B4-BE49-F238E27FC236}">
                <a16:creationId xmlns:a16="http://schemas.microsoft.com/office/drawing/2014/main" id="{66D8929A-9B52-1734-76FF-04CC5DFCE70D}"/>
              </a:ext>
            </a:extLst>
          </p:cNvPr>
          <p:cNvSpPr>
            <a:spLocks noGrp="1"/>
          </p:cNvSpPr>
          <p:nvPr>
            <p:ph idx="1"/>
          </p:nvPr>
        </p:nvSpPr>
        <p:spPr>
          <a:xfrm>
            <a:off x="304800" y="1600200"/>
            <a:ext cx="8382000" cy="4724400"/>
          </a:xfrm>
        </p:spPr>
        <p:txBody>
          <a:bodyPr>
            <a:normAutofit fontScale="92500" lnSpcReduction="20000"/>
          </a:bodyPr>
          <a:lstStyle/>
          <a:p>
            <a:pPr marL="457200" indent="-457200"/>
            <a:r>
              <a:rPr lang="en-US" sz="2900" b="1" dirty="0">
                <a:latin typeface="Times New Roman" panose="02020603050405020304" pitchFamily="18" charset="0"/>
                <a:cs typeface="Times New Roman" panose="02020603050405020304" pitchFamily="18" charset="0"/>
              </a:rPr>
              <a:t>Remote user:</a:t>
            </a:r>
          </a:p>
          <a:p>
            <a:r>
              <a:rPr lang="en-US" sz="1900" dirty="0">
                <a:effectLst/>
                <a:latin typeface="Times New Roman" pitchFamily="18" charset="0"/>
                <a:ea typeface="Arial" panose="020B0604020202020204" pitchFamily="34" charset="0"/>
                <a:cs typeface="Times New Roman" pitchFamily="18" charset="0"/>
              </a:rPr>
              <a:t>A</a:t>
            </a:r>
            <a:r>
              <a:rPr lang="en-US" sz="1900" dirty="0">
                <a:latin typeface="Times New Roman" pitchFamily="18" charset="0"/>
                <a:cs typeface="Times New Roman" pitchFamily="18" charset="0"/>
              </a:rPr>
              <a:t> User should register before doing any operations. Once user registers, their details will be stored to the database.  After registration successful, he has to login by using authorized user name and password. Once Login is successful user will do some operations like POST DIABETIC DATA SETS,VIEW YOUR PROFILE. and user should enter the dataset value for  individual person to predict as positive or negative  </a:t>
            </a:r>
            <a:endParaRPr lang="en-US" sz="1900" b="1" dirty="0">
              <a:latin typeface="Times New Roman" pitchFamily="18" charset="0"/>
              <a:cs typeface="Times New Roman" pitchFamily="18" charset="0"/>
            </a:endParaRPr>
          </a:p>
          <a:p>
            <a:r>
              <a:rPr lang="en-US" sz="1800" dirty="0"/>
              <a:t> </a:t>
            </a:r>
            <a:r>
              <a:rPr lang="en-US" sz="1800" b="1" dirty="0"/>
              <a:t> </a:t>
            </a:r>
            <a:r>
              <a:rPr lang="en-US" sz="2600" b="1" dirty="0"/>
              <a:t>Service provider</a:t>
            </a:r>
            <a:r>
              <a:rPr lang="en-US" sz="2600" dirty="0"/>
              <a:t> </a:t>
            </a:r>
            <a:r>
              <a:rPr lang="en-US" sz="1800" dirty="0"/>
              <a:t>: </a:t>
            </a:r>
          </a:p>
          <a:p>
            <a:r>
              <a:rPr lang="en-US" sz="2100" dirty="0"/>
              <a:t> the Service Provider has to login by using valid user name and password. After login successful he can do some operations such as  Train and Test Data </a:t>
            </a:r>
            <a:r>
              <a:rPr lang="en-US" sz="2100" dirty="0" err="1"/>
              <a:t>Sets,View</a:t>
            </a:r>
            <a:r>
              <a:rPr lang="en-US" sz="2100" dirty="0"/>
              <a:t> Trained and Tested Accuracy in Bar </a:t>
            </a:r>
            <a:r>
              <a:rPr lang="en-US" sz="2100" dirty="0" err="1"/>
              <a:t>Chart,View</a:t>
            </a:r>
            <a:r>
              <a:rPr lang="en-US" sz="2100" dirty="0"/>
              <a:t> Trained and Tested Accuracy </a:t>
            </a:r>
            <a:r>
              <a:rPr lang="en-US" sz="2100" dirty="0" err="1"/>
              <a:t>Results,Find</a:t>
            </a:r>
            <a:r>
              <a:rPr lang="en-US" sz="2100" dirty="0"/>
              <a:t> Kidney Disease </a:t>
            </a:r>
            <a:r>
              <a:rPr lang="en-US" sz="2100" dirty="0" err="1"/>
              <a:t>Status,Find</a:t>
            </a:r>
            <a:r>
              <a:rPr lang="en-US" sz="2100" dirty="0"/>
              <a:t> Kidney Disease </a:t>
            </a:r>
            <a:r>
              <a:rPr lang="en-US" sz="2100" dirty="0" err="1"/>
              <a:t>Ratio,View</a:t>
            </a:r>
            <a:r>
              <a:rPr lang="en-US" sz="2100" dirty="0"/>
              <a:t> All Kidney Disease Positive Details, Download Trained Data </a:t>
            </a:r>
            <a:r>
              <a:rPr lang="en-US" sz="2100" dirty="0" err="1"/>
              <a:t>Sets,View</a:t>
            </a:r>
            <a:r>
              <a:rPr lang="en-US" sz="2100" dirty="0"/>
              <a:t> Kidney Disease Ratio </a:t>
            </a:r>
            <a:r>
              <a:rPr lang="en-US" sz="2100" dirty="0" err="1"/>
              <a:t>Results,View</a:t>
            </a:r>
            <a:r>
              <a:rPr lang="en-US" sz="2100" dirty="0"/>
              <a:t> All Remote Users</a:t>
            </a:r>
            <a:endParaRPr lang="en-US" sz="2100" b="1" dirty="0"/>
          </a:p>
          <a:p>
            <a:pPr algn="just"/>
            <a:endParaRPr lang="en-US" sz="1800" dirty="0">
              <a:latin typeface="Times New Roman" panose="02020603050405020304" pitchFamily="18" charset="0"/>
              <a:ea typeface="Arial" panose="020B0604020202020204" pitchFamily="34" charset="0"/>
              <a:cs typeface="Times New Roman" panose="02020603050405020304" pitchFamily="18" charset="0"/>
            </a:endParaRPr>
          </a:p>
          <a:p>
            <a:pPr algn="just"/>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just">
              <a:buNone/>
            </a:pPr>
            <a:br>
              <a:rPr lang="en-US" sz="2000" dirty="0">
                <a:effectLst/>
                <a:latin typeface="Times New Roman" panose="02020603050405020304" pitchFamily="18" charset="0"/>
                <a:ea typeface="Arial" panose="020B06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71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Autofit/>
          </a:bodyPr>
          <a:lstStyle/>
          <a:p>
            <a:r>
              <a:rPr lang="en-US" sz="2800" b="1" u="sng" dirty="0">
                <a:latin typeface="Times New Roman" pitchFamily="18" charset="0"/>
                <a:cs typeface="Times New Roman" pitchFamily="18" charset="0"/>
              </a:rPr>
              <a:t>REQUIREMENT ANALYSIS</a:t>
            </a:r>
          </a:p>
        </p:txBody>
      </p:sp>
      <p:sp>
        <p:nvSpPr>
          <p:cNvPr id="3" name="Content Placeholder 2"/>
          <p:cNvSpPr>
            <a:spLocks noGrp="1"/>
          </p:cNvSpPr>
          <p:nvPr>
            <p:ph idx="1"/>
          </p:nvPr>
        </p:nvSpPr>
        <p:spPr>
          <a:xfrm>
            <a:off x="473612" y="1828800"/>
            <a:ext cx="6917788" cy="3657600"/>
          </a:xfrm>
        </p:spPr>
        <p:txBody>
          <a:bodyPr>
            <a:normAutofit/>
          </a:bodyPr>
          <a:lstStyle/>
          <a:p>
            <a:pPr algn="just"/>
            <a:r>
              <a:rPr lang="en-US" sz="1800" b="1" dirty="0">
                <a:latin typeface="Times New Roman" panose="02020603050405020304" pitchFamily="18" charset="0"/>
                <a:cs typeface="Times New Roman" panose="02020603050405020304" pitchFamily="18" charset="0"/>
              </a:rPr>
              <a:t>Software Requirements:</a:t>
            </a:r>
          </a:p>
          <a:p>
            <a:pPr marL="457200" indent="-457200" algn="just">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Operating System          :  Windows ,7,8,10</a:t>
            </a:r>
          </a:p>
          <a:p>
            <a:pPr marL="457200" indent="-457200" algn="just">
              <a:buFont typeface="+mj-lt"/>
              <a:buAutoNum type="arabicPeriod"/>
            </a:pPr>
            <a:r>
              <a:rPr lang="en-US" sz="1800" dirty="0">
                <a:latin typeface="Times New Roman" panose="02020603050405020304" pitchFamily="18" charset="0"/>
                <a:ea typeface="Arial" panose="020B0604020202020204" pitchFamily="34" charset="0"/>
                <a:cs typeface="Times New Roman" panose="02020603050405020304" pitchFamily="18" charset="0"/>
              </a:rPr>
              <a:t>Coding Language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Python</a:t>
            </a:r>
            <a:endParaRPr lang="en-US" sz="1800" dirty="0">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Front End                       :  </a:t>
            </a:r>
            <a:r>
              <a:rPr lang="en-US" sz="1800" dirty="0" err="1">
                <a:latin typeface="Times New Roman" panose="02020603050405020304" pitchFamily="18" charset="0"/>
                <a:ea typeface="Arial" panose="020B0604020202020204" pitchFamily="34" charset="0"/>
                <a:cs typeface="Times New Roman" panose="02020603050405020304" pitchFamily="18" charset="0"/>
              </a:rPr>
              <a:t>HTML,CSS,Javascript</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buFont typeface="+mj-lt"/>
              <a:buAutoNum type="arabicPeriod"/>
            </a:pPr>
            <a:r>
              <a:rPr lang="en-US" sz="1800" dirty="0">
                <a:latin typeface="Times New Roman" panose="02020603050405020304" pitchFamily="18" charset="0"/>
                <a:ea typeface="Arial" panose="020B0604020202020204" pitchFamily="34" charset="0"/>
                <a:cs typeface="Times New Roman" panose="02020603050405020304" pitchFamily="18" charset="0"/>
              </a:rPr>
              <a:t>Backend</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Django</a:t>
            </a:r>
            <a:r>
              <a:rPr lang="en-US" sz="1800" dirty="0">
                <a:latin typeface="Times New Roman" panose="02020603050405020304" pitchFamily="18" charset="0"/>
                <a:ea typeface="Arial" panose="020B0604020202020204" pitchFamily="34" charset="0"/>
                <a:cs typeface="Times New Roman" panose="02020603050405020304" pitchFamily="18" charset="0"/>
              </a:rPr>
              <a:t>-ORM</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buFont typeface="+mj-lt"/>
              <a:buAutoNum type="arabicPeriod"/>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Database 	</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MySQL</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xampp</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server)</a:t>
            </a:r>
          </a:p>
          <a:p>
            <a:pPr marL="0" indent="0" algn="just">
              <a:buNone/>
            </a:pPr>
            <a:endParaRPr lang="en-US" sz="18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2048</TotalTime>
  <Words>1572</Words>
  <Application>Microsoft Office PowerPoint</Application>
  <PresentationFormat>On-screen Show (4:3)</PresentationFormat>
  <Paragraphs>125</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Monotype Corsiva</vt:lpstr>
      <vt:lpstr>Times New Roman</vt:lpstr>
      <vt:lpstr>Office Theme</vt:lpstr>
      <vt:lpstr>PowerPoint Presentation</vt:lpstr>
      <vt:lpstr>PowerPoint Presentation</vt:lpstr>
      <vt:lpstr>PROBLEM STATEMENT</vt:lpstr>
      <vt:lpstr>ABSTRACT</vt:lpstr>
      <vt:lpstr>INTRODUCTION</vt:lpstr>
      <vt:lpstr>Objective</vt:lpstr>
      <vt:lpstr>PROPOSED MODEL</vt:lpstr>
      <vt:lpstr>PROPOSED MODEL</vt:lpstr>
      <vt:lpstr>REQUIREMENT ANALYSIS</vt:lpstr>
      <vt:lpstr>REQUIREMENT ANALYSIS</vt:lpstr>
      <vt:lpstr>DESIGN AND IMPLEMENTATION</vt:lpstr>
      <vt:lpstr>DESIGN AND IMPLEMENTATION</vt:lpstr>
      <vt:lpstr> ALOGRITHM USED</vt:lpstr>
      <vt:lpstr>Algorithm used</vt:lpstr>
      <vt:lpstr>RESULTS AND DISCUSSION</vt:lpstr>
      <vt:lpstr>Remote User</vt:lpstr>
      <vt:lpstr>Remote User</vt:lpstr>
      <vt:lpstr>Service Provider</vt:lpstr>
      <vt:lpstr>Service Provider</vt:lpstr>
      <vt:lpstr>Service Provider</vt:lpstr>
      <vt:lpstr>Service provider</vt:lpstr>
      <vt:lpstr>Accuracy</vt:lpstr>
      <vt:lpstr>RESULTS AND DISCUSSION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cmrit</dc:creator>
  <cp:lastModifiedBy>Arpita</cp:lastModifiedBy>
  <cp:revision>100</cp:revision>
  <dcterms:created xsi:type="dcterms:W3CDTF">2017-04-04T05:55:24Z</dcterms:created>
  <dcterms:modified xsi:type="dcterms:W3CDTF">2022-10-14T16:04:14Z</dcterms:modified>
</cp:coreProperties>
</file>